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theme/themeOverride2.xml" ContentType="application/vnd.openxmlformats-officedocument.themeOverr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8"/>
  </p:notesMasterIdLst>
  <p:sldIdLst>
    <p:sldId id="256" r:id="rId2"/>
    <p:sldId id="257" r:id="rId3"/>
    <p:sldId id="258" r:id="rId4"/>
    <p:sldId id="259" r:id="rId5"/>
    <p:sldId id="260" r:id="rId6"/>
    <p:sldId id="280" r:id="rId7"/>
    <p:sldId id="264" r:id="rId8"/>
    <p:sldId id="262" r:id="rId9"/>
    <p:sldId id="263" r:id="rId10"/>
    <p:sldId id="281" r:id="rId11"/>
    <p:sldId id="282" r:id="rId12"/>
    <p:sldId id="267" r:id="rId13"/>
    <p:sldId id="269" r:id="rId14"/>
    <p:sldId id="283" r:id="rId15"/>
    <p:sldId id="284" r:id="rId16"/>
    <p:sldId id="286" r:id="rId17"/>
    <p:sldId id="287" r:id="rId18"/>
    <p:sldId id="288" r:id="rId19"/>
    <p:sldId id="296" r:id="rId20"/>
    <p:sldId id="298" r:id="rId21"/>
    <p:sldId id="299" r:id="rId22"/>
    <p:sldId id="300" r:id="rId23"/>
    <p:sldId id="301" r:id="rId24"/>
    <p:sldId id="302" r:id="rId25"/>
    <p:sldId id="275" r:id="rId26"/>
    <p:sldId id="303" r:id="rId27"/>
    <p:sldId id="304" r:id="rId28"/>
    <p:sldId id="305" r:id="rId29"/>
    <p:sldId id="306" r:id="rId30"/>
    <p:sldId id="307" r:id="rId31"/>
    <p:sldId id="308" r:id="rId32"/>
    <p:sldId id="309" r:id="rId33"/>
    <p:sldId id="311" r:id="rId34"/>
    <p:sldId id="291" r:id="rId35"/>
    <p:sldId id="312" r:id="rId36"/>
    <p:sldId id="313" r:id="rId37"/>
    <p:sldId id="314" r:id="rId38"/>
    <p:sldId id="320" r:id="rId39"/>
    <p:sldId id="321" r:id="rId40"/>
    <p:sldId id="319" r:id="rId41"/>
    <p:sldId id="315" r:id="rId42"/>
    <p:sldId id="316" r:id="rId43"/>
    <p:sldId id="317" r:id="rId44"/>
    <p:sldId id="294" r:id="rId45"/>
    <p:sldId id="292" r:id="rId46"/>
    <p:sldId id="323" r:id="rId47"/>
    <p:sldId id="295" r:id="rId48"/>
    <p:sldId id="322" r:id="rId49"/>
    <p:sldId id="324" r:id="rId50"/>
    <p:sldId id="325" r:id="rId51"/>
    <p:sldId id="326" r:id="rId52"/>
    <p:sldId id="327" r:id="rId53"/>
    <p:sldId id="329" r:id="rId54"/>
    <p:sldId id="330" r:id="rId55"/>
    <p:sldId id="331" r:id="rId56"/>
    <p:sldId id="332" r:id="rId57"/>
    <p:sldId id="333" r:id="rId58"/>
    <p:sldId id="334" r:id="rId59"/>
    <p:sldId id="335" r:id="rId60"/>
    <p:sldId id="336" r:id="rId61"/>
    <p:sldId id="440"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441" r:id="rId85"/>
    <p:sldId id="365" r:id="rId86"/>
    <p:sldId id="366" r:id="rId87"/>
    <p:sldId id="367" r:id="rId88"/>
    <p:sldId id="368" r:id="rId89"/>
    <p:sldId id="369" r:id="rId90"/>
    <p:sldId id="370" r:id="rId91"/>
    <p:sldId id="442" r:id="rId92"/>
    <p:sldId id="373" r:id="rId93"/>
    <p:sldId id="374" r:id="rId94"/>
    <p:sldId id="375" r:id="rId95"/>
    <p:sldId id="376" r:id="rId96"/>
    <p:sldId id="377" r:id="rId97"/>
    <p:sldId id="378" r:id="rId98"/>
    <p:sldId id="379" r:id="rId99"/>
    <p:sldId id="380" r:id="rId100"/>
    <p:sldId id="381" r:id="rId101"/>
    <p:sldId id="382" r:id="rId102"/>
    <p:sldId id="383" r:id="rId103"/>
    <p:sldId id="384" r:id="rId104"/>
    <p:sldId id="386" r:id="rId105"/>
    <p:sldId id="443" r:id="rId106"/>
    <p:sldId id="387" r:id="rId107"/>
    <p:sldId id="388" r:id="rId108"/>
    <p:sldId id="389" r:id="rId109"/>
    <p:sldId id="390" r:id="rId110"/>
    <p:sldId id="391" r:id="rId111"/>
    <p:sldId id="392" r:id="rId112"/>
    <p:sldId id="393" r:id="rId113"/>
    <p:sldId id="394" r:id="rId114"/>
    <p:sldId id="395" r:id="rId115"/>
    <p:sldId id="396" r:id="rId116"/>
    <p:sldId id="397" r:id="rId117"/>
    <p:sldId id="398" r:id="rId118"/>
    <p:sldId id="444" r:id="rId119"/>
    <p:sldId id="401" r:id="rId120"/>
    <p:sldId id="402" r:id="rId121"/>
    <p:sldId id="403" r:id="rId122"/>
    <p:sldId id="404" r:id="rId123"/>
    <p:sldId id="405" r:id="rId124"/>
    <p:sldId id="406" r:id="rId125"/>
    <p:sldId id="407" r:id="rId126"/>
    <p:sldId id="408" r:id="rId127"/>
    <p:sldId id="409" r:id="rId128"/>
    <p:sldId id="410" r:id="rId129"/>
    <p:sldId id="411" r:id="rId130"/>
    <p:sldId id="412" r:id="rId131"/>
    <p:sldId id="415" r:id="rId132"/>
    <p:sldId id="416" r:id="rId133"/>
    <p:sldId id="417" r:id="rId134"/>
    <p:sldId id="418" r:id="rId135"/>
    <p:sldId id="419" r:id="rId136"/>
    <p:sldId id="448" r:id="rId137"/>
    <p:sldId id="446" r:id="rId138"/>
    <p:sldId id="447" r:id="rId139"/>
    <p:sldId id="461" r:id="rId140"/>
    <p:sldId id="462" r:id="rId141"/>
    <p:sldId id="474" r:id="rId142"/>
    <p:sldId id="463" r:id="rId143"/>
    <p:sldId id="424" r:id="rId144"/>
    <p:sldId id="450" r:id="rId145"/>
    <p:sldId id="470" r:id="rId146"/>
    <p:sldId id="422" r:id="rId147"/>
    <p:sldId id="449" r:id="rId148"/>
    <p:sldId id="475" r:id="rId149"/>
    <p:sldId id="476" r:id="rId150"/>
    <p:sldId id="479" r:id="rId151"/>
    <p:sldId id="477" r:id="rId152"/>
    <p:sldId id="480" r:id="rId153"/>
    <p:sldId id="451" r:id="rId154"/>
    <p:sldId id="452" r:id="rId155"/>
    <p:sldId id="454" r:id="rId156"/>
    <p:sldId id="471" r:id="rId157"/>
    <p:sldId id="472" r:id="rId158"/>
    <p:sldId id="473" r:id="rId159"/>
    <p:sldId id="456" r:id="rId160"/>
    <p:sldId id="457" r:id="rId161"/>
    <p:sldId id="458" r:id="rId162"/>
    <p:sldId id="459" r:id="rId163"/>
    <p:sldId id="460" r:id="rId164"/>
    <p:sldId id="464" r:id="rId165"/>
    <p:sldId id="465" r:id="rId166"/>
    <p:sldId id="466" r:id="rId167"/>
    <p:sldId id="467" r:id="rId168"/>
    <p:sldId id="468" r:id="rId169"/>
    <p:sldId id="469" r:id="rId170"/>
    <p:sldId id="478" r:id="rId171"/>
    <p:sldId id="481" r:id="rId172"/>
    <p:sldId id="482" r:id="rId173"/>
    <p:sldId id="483" r:id="rId174"/>
    <p:sldId id="484" r:id="rId175"/>
    <p:sldId id="485" r:id="rId176"/>
    <p:sldId id="486" r:id="rId177"/>
  </p:sldIdLst>
  <p:sldSz cx="12192000" cy="6858000"/>
  <p:notesSz cx="6858000" cy="9144000"/>
  <p:embeddedFontLst>
    <p:embeddedFont>
      <p:font typeface="Nunito Black" charset="0"/>
      <p:bold r:id="rId179"/>
      <p:boldItalic r:id="rId180"/>
    </p:embeddedFont>
    <p:embeddedFont>
      <p:font typeface="Nunito" charset="0"/>
      <p:regular r:id="rId181"/>
      <p:bold r:id="rId182"/>
      <p:italic r:id="rId183"/>
      <p:boldItalic r:id="rId184"/>
    </p:embeddedFont>
    <p:embeddedFont>
      <p:font typeface="Calibri" pitchFamily="34" charset="0"/>
      <p:regular r:id="rId185"/>
      <p:bold r:id="rId186"/>
      <p:italic r:id="rId187"/>
      <p:boldItalic r:id="rId188"/>
    </p:embeddedFont>
    <p:embeddedFont>
      <p:font typeface="Caveat" charset="0"/>
      <p:regular r:id="rId189"/>
      <p:bold r:id="rId190"/>
    </p:embeddedFont>
    <p:embeddedFont>
      <p:font typeface="Consolas" pitchFamily="49" charset="0"/>
      <p:regular r:id="rId191"/>
      <p:bold r:id="rId192"/>
      <p:italic r:id="rId193"/>
      <p:boldItalic r:id="rId194"/>
    </p:embeddedFont>
    <p:embeddedFont>
      <p:font typeface="Verdana" pitchFamily="34" charset="0"/>
      <p:regular r:id="rId195"/>
      <p:bold r:id="rId196"/>
      <p:italic r:id="rId197"/>
      <p:boldItalic r:id="rId1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9" roundtripDataSignature="AMtx7mhn2YCj7QEN2XDa9SYVgNreW/2v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362" autoAdjust="0"/>
    <p:restoredTop sz="88288" autoAdjust="0"/>
  </p:normalViewPr>
  <p:slideViewPr>
    <p:cSldViewPr snapToGrid="0">
      <p:cViewPr varScale="1">
        <p:scale>
          <a:sx n="69" d="100"/>
          <a:sy n="69" d="100"/>
        </p:scale>
        <p:origin x="-508" y="-68"/>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3.fntdata"/><Relationship Id="rId196" Type="http://schemas.openxmlformats.org/officeDocument/2006/relationships/font" Target="fonts/font18.fntdata"/><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font" Target="fonts/font3.fntdata"/><Relationship Id="rId186"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14.fntdata"/><Relationship Id="rId197" Type="http://schemas.openxmlformats.org/officeDocument/2006/relationships/font" Target="fonts/font19.fntdata"/><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font" Target="fonts/font4.fntdata"/><Relationship Id="rId187"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20.fntdata"/><Relationship Id="rId172" Type="http://schemas.openxmlformats.org/officeDocument/2006/relationships/slide" Target="slides/slide171.xml"/><Relationship Id="rId193" Type="http://schemas.openxmlformats.org/officeDocument/2006/relationships/font" Target="fonts/font15.fntdata"/><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6.fntdata"/><Relationship Id="rId199" Type="http://customschemas.google.com/relationships/presentationmetadata" Target="metadata"/><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6.fntdata"/><Relationship Id="rId189"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font" Target="fonts/font1.fntdata"/><Relationship Id="rId195" Type="http://schemas.openxmlformats.org/officeDocument/2006/relationships/font" Target="fonts/font17.fntdata"/><Relationship Id="rId190"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7" name="Google Shape;83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7" name="Google Shape;847;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4" name="Google Shape;874;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2" name="Google Shape;882;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9" name="Google Shape;889;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7" name="Google Shape;897;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1227e0e56f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1227e0e56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1227e0e56f_2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1227e0e56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227e0e56f_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227e0e56f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1227e0e56f_2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1227e0e56f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1227e0e56f_2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1227e0e56f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1227e0e56f_2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1227e0e56f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227e0e56f_2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227e0e56f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227e0e56f_2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227e0e5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1227e0e56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1227e0e56f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1227e0e56f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1227e0e56f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1227e0e56f_2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1227e0e56f_2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6" name="Google Shape;33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163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 name="Google Shape;30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7" name="Google Shape;32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6" name="Google Shape;33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6" name="Google Shape;33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6" name="Google Shape;33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59</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8" name="Google Shape;15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1" name="Google Shape;701;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2" name="Google Shape;712;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2" name="Google Shape;752;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0" name="Google Shape;760;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1"/>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1"/>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2"/>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2"/>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2"/>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2"/>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3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a:spLocks noGrp="1"/>
          </p:cNvSpPr>
          <p:nvPr>
            <p:ph type="pic" idx="2"/>
          </p:nvPr>
        </p:nvSpPr>
        <p:spPr>
          <a:xfrm>
            <a:off x="2389717" y="612775"/>
            <a:ext cx="7315200" cy="4114800"/>
          </a:xfrm>
          <a:prstGeom prst="rect">
            <a:avLst/>
          </a:prstGeom>
          <a:noFill/>
          <a:ln>
            <a:noFill/>
          </a:ln>
        </p:spPr>
      </p:sp>
      <p:sp>
        <p:nvSpPr>
          <p:cNvPr id="68" name="Google Shape;68;p36"/>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US"/>
              <a:pPr marL="0" lvl="0" indent="0" algn="r" rtl="0">
                <a:spcBef>
                  <a:spcPts val="0"/>
                </a:spcBef>
                <a:spcAft>
                  <a:spcPts val="0"/>
                </a:spcAft>
                <a:buNone/>
              </a:pP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i_cVJgIz_Cs" TargetMode="External"/><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22.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125.png"/><Relationship Id="rId4" Type="http://schemas.openxmlformats.org/officeDocument/2006/relationships/image" Target="../media/image124.png"/></Relationships>
</file>

<file path=ppt/slides/_rels/slide107.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95.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129.png"/><Relationship Id="rId4" Type="http://schemas.openxmlformats.org/officeDocument/2006/relationships/image" Target="../media/image12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4.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95.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137.png"/><Relationship Id="rId4" Type="http://schemas.openxmlformats.org/officeDocument/2006/relationships/image" Target="../media/image136.png"/></Relationships>
</file>

<file path=ppt/slides/_rels/slide1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4.png"/><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139.png"/><Relationship Id="rId4" Type="http://schemas.openxmlformats.org/officeDocument/2006/relationships/image" Target="../media/image95.png"/></Relationships>
</file>

<file path=ppt/slides/_rels/slide1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41.png"/></Relationships>
</file>

<file path=ppt/slides/_rels/slide1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43.png"/></Relationships>
</file>

<file path=ppt/slides/_rels/slide1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2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95.png"/></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95.png"/></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95.png"/></Relationships>
</file>

<file path=ppt/slides/_rels/slide13.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png"/><Relationship Id="rId3" Type="http://schemas.openxmlformats.org/officeDocument/2006/relationships/image" Target="../media/image13.png"/><Relationship Id="rId7" Type="http://schemas.openxmlformats.org/officeDocument/2006/relationships/image" Target="../media/image35.jpeg"/><Relationship Id="rId12"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9.png"/><Relationship Id="rId5" Type="http://schemas.openxmlformats.org/officeDocument/2006/relationships/image" Target="../media/image14.png"/><Relationship Id="rId10" Type="http://schemas.openxmlformats.org/officeDocument/2006/relationships/image" Target="../media/image38.png"/><Relationship Id="rId4" Type="http://schemas.openxmlformats.org/officeDocument/2006/relationships/image" Target="../media/image5.png"/><Relationship Id="rId9" Type="http://schemas.openxmlformats.org/officeDocument/2006/relationships/image" Target="../media/image37.png"/></Relationships>
</file>

<file path=ppt/slides/_rels/slide1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95.png"/></Relationships>
</file>

<file path=ppt/slides/_rels/slide1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95.png"/></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95.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6.png"/><Relationship Id="rId5" Type="http://schemas.openxmlformats.org/officeDocument/2006/relationships/image" Target="../media/image14.png"/><Relationship Id="rId10" Type="http://schemas.openxmlformats.org/officeDocument/2006/relationships/image" Target="../media/image45.png"/><Relationship Id="rId4" Type="http://schemas.openxmlformats.org/officeDocument/2006/relationships/image" Target="../media/image13.png"/><Relationship Id="rId9" Type="http://schemas.openxmlformats.org/officeDocument/2006/relationships/image" Target="../media/image44.png"/></Relationships>
</file>

<file path=ppt/slides/_rels/slide14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95.png"/></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66.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95.png"/></Relationships>
</file>

<file path=ppt/slides/_rels/slide14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66.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95.png"/></Relationships>
</file>

<file path=ppt/slides/_rels/slide1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95.png"/></Relationships>
</file>

<file path=ppt/slides/_rels/slide1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95.png"/></Relationships>
</file>

<file path=ppt/slides/_rels/slide14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7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7.png"/><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94.png"/></Relationships>
</file>

<file path=ppt/slides/_rels/slide1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94.png"/></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94.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95.png"/></Relationships>
</file>

<file path=ppt/slides/_rels/slide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5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7.png"/><Relationship Id="rId4" Type="http://schemas.openxmlformats.org/officeDocument/2006/relationships/image" Target="../media/image13.png"/></Relationships>
</file>

<file path=ppt/slides/_rels/slide1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95.png"/></Relationships>
</file>

<file path=ppt/slides/_rels/slide161.xml.rels><?xml version="1.0" encoding="UTF-8" standalone="yes"?>
<Relationships xmlns="http://schemas.openxmlformats.org/package/2006/relationships"><Relationship Id="rId8" Type="http://schemas.openxmlformats.org/officeDocument/2006/relationships/image" Target="../media/image190.jpeg"/><Relationship Id="rId3" Type="http://schemas.openxmlformats.org/officeDocument/2006/relationships/image" Target="../media/image187.png"/><Relationship Id="rId7" Type="http://schemas.openxmlformats.org/officeDocument/2006/relationships/image" Target="../media/image189.png"/><Relationship Id="rId2" Type="http://schemas.openxmlformats.org/officeDocument/2006/relationships/image" Target="../media/image186.jpe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88.png"/></Relationships>
</file>

<file path=ppt/slides/_rels/slide16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8.png"/><Relationship Id="rId7" Type="http://schemas.openxmlformats.org/officeDocument/2006/relationships/image" Target="../media/image165.jpe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0.jpeg"/><Relationship Id="rId5" Type="http://schemas.openxmlformats.org/officeDocument/2006/relationships/image" Target="../media/image95.png"/><Relationship Id="rId4" Type="http://schemas.openxmlformats.org/officeDocument/2006/relationships/image" Target="../media/image94.png"/></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3.png"/><Relationship Id="rId4" Type="http://schemas.openxmlformats.org/officeDocument/2006/relationships/image" Target="../media/image14.png"/></Relationships>
</file>

<file path=ppt/slides/_rels/slide1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3.png"/><Relationship Id="rId4" Type="http://schemas.openxmlformats.org/officeDocument/2006/relationships/image" Target="../media/image192.png"/></Relationships>
</file>

<file path=ppt/slides/_rels/slide1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1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51.png"/></Relationships>
</file>

<file path=ppt/slides/_rels/slide1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7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7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2.jpe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54.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4.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05.png"/></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hyperlink" Target="https://www.facebook.com/watch/?v=2802112656503716&amp;extid=izLfXUYkpUmkG1NQ" TargetMode="External"/><Relationship Id="rId13" Type="http://schemas.openxmlformats.org/officeDocument/2006/relationships/image" Target="../media/image28.png"/><Relationship Id="rId18" Type="http://schemas.openxmlformats.org/officeDocument/2006/relationships/image" Target="../media/image13.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7.png"/><Relationship Id="rId17" Type="http://schemas.openxmlformats.org/officeDocument/2006/relationships/image" Target="../media/image5.png"/><Relationship Id="rId2" Type="http://schemas.openxmlformats.org/officeDocument/2006/relationships/notesSlide" Target="../notesSlides/notesSlide9.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www.facebook.com/CodigoTecsup/videos/461268534706747" TargetMode="External"/><Relationship Id="rId11" Type="http://schemas.openxmlformats.org/officeDocument/2006/relationships/hyperlink" Target="https://gestion-proyectos-codigo.herokuapp.com/login/" TargetMode="External"/><Relationship Id="rId5" Type="http://schemas.openxmlformats.org/officeDocument/2006/relationships/image" Target="../media/image23.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 Id="rId1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4">
            <a:alphaModFix/>
          </a:blip>
          <a:srcRect/>
          <a:stretch/>
        </p:blipFill>
        <p:spPr>
          <a:xfrm>
            <a:off x="4807651" y="5610967"/>
            <a:ext cx="2576699" cy="628067"/>
          </a:xfrm>
          <a:prstGeom prst="rect">
            <a:avLst/>
          </a:prstGeom>
          <a:noFill/>
          <a:ln>
            <a:noFill/>
          </a:ln>
        </p:spPr>
      </p:pic>
      <p:sp>
        <p:nvSpPr>
          <p:cNvPr id="89" name="Google Shape;89;p1"/>
          <p:cNvSpPr txBox="1"/>
          <p:nvPr/>
        </p:nvSpPr>
        <p:spPr>
          <a:xfrm>
            <a:off x="2624900" y="1741767"/>
            <a:ext cx="6280000" cy="732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90" name="Google Shape;90;p1"/>
          <p:cNvSpPr/>
          <p:nvPr/>
        </p:nvSpPr>
        <p:spPr>
          <a:xfrm>
            <a:off x="945433" y="761700"/>
            <a:ext cx="10621600" cy="2930400"/>
          </a:xfrm>
          <a:prstGeom prst="rect">
            <a:avLst/>
          </a:prstGeom>
          <a:noFill/>
          <a:ln>
            <a:noFill/>
          </a:ln>
        </p:spPr>
        <p:txBody>
          <a:bodyPr spcFirstLastPara="1" wrap="square" lIns="121900" tIns="60925" rIns="121900" bIns="60925" anchor="t" anchorCtr="0">
            <a:noAutofit/>
          </a:bodyPr>
          <a:lstStyle/>
          <a:p>
            <a:pPr marL="0" marR="0" lvl="0" indent="0" algn="ctr" rtl="0">
              <a:lnSpc>
                <a:spcPct val="80000"/>
              </a:lnSpc>
              <a:spcBef>
                <a:spcPts val="0"/>
              </a:spcBef>
              <a:spcAft>
                <a:spcPts val="0"/>
              </a:spcAft>
              <a:buNone/>
            </a:pPr>
            <a:r>
              <a:rPr lang="es-US" sz="11333" b="0" i="0" u="none" strike="noStrike" cap="none" dirty="0" err="1">
                <a:solidFill>
                  <a:schemeClr val="lt1"/>
                </a:solidFill>
                <a:latin typeface="Nunito Black"/>
                <a:ea typeface="Nunito Black"/>
                <a:cs typeface="Nunito Black"/>
                <a:sym typeface="Nunito Black"/>
              </a:rPr>
              <a:t>Bootcamp</a:t>
            </a:r>
            <a:endParaRPr sz="11333" b="0" i="0" u="none" strike="noStrike" cap="none">
              <a:solidFill>
                <a:schemeClr val="lt1"/>
              </a:solidFill>
              <a:latin typeface="Nunito Black"/>
              <a:ea typeface="Nunito Black"/>
              <a:cs typeface="Nunito Black"/>
              <a:sym typeface="Nunito Black"/>
            </a:endParaRPr>
          </a:p>
          <a:p>
            <a:pPr marL="0" marR="0" lvl="0" indent="0" algn="ctr" rtl="0">
              <a:lnSpc>
                <a:spcPct val="80000"/>
              </a:lnSpc>
              <a:spcBef>
                <a:spcPts val="0"/>
              </a:spcBef>
              <a:spcAft>
                <a:spcPts val="0"/>
              </a:spcAft>
              <a:buNone/>
            </a:pPr>
            <a:r>
              <a:rPr lang="es-US" sz="11333" b="0" i="0" u="none" strike="noStrike" cap="none" dirty="0">
                <a:solidFill>
                  <a:schemeClr val="lt1"/>
                </a:solidFill>
                <a:latin typeface="Nunito Black"/>
                <a:ea typeface="Nunito Black"/>
                <a:cs typeface="Nunito Black"/>
                <a:sym typeface="Nunito Black"/>
              </a:rPr>
              <a:t>programación </a:t>
            </a:r>
            <a:endParaRPr sz="11333" b="0" i="0" u="none" strike="noStrike" cap="none">
              <a:solidFill>
                <a:schemeClr val="lt1"/>
              </a:solidFill>
              <a:latin typeface="Nunito Black"/>
              <a:ea typeface="Nunito Black"/>
              <a:cs typeface="Nunito Black"/>
              <a:sym typeface="Nunito Black"/>
            </a:endParaRPr>
          </a:p>
          <a:p>
            <a:pPr marL="0" marR="0" lvl="0" indent="0" algn="ctr" rtl="0">
              <a:lnSpc>
                <a:spcPct val="80000"/>
              </a:lnSpc>
              <a:spcBef>
                <a:spcPts val="0"/>
              </a:spcBef>
              <a:spcAft>
                <a:spcPts val="0"/>
              </a:spcAft>
              <a:buNone/>
            </a:pPr>
            <a:r>
              <a:rPr lang="es-US" sz="11333" b="0" i="0" u="none" strike="noStrike" cap="none" dirty="0" err="1">
                <a:solidFill>
                  <a:srgbClr val="47FC97"/>
                </a:solidFill>
                <a:latin typeface="Nunito Black"/>
                <a:ea typeface="Nunito Black"/>
                <a:cs typeface="Nunito Black"/>
                <a:sym typeface="Nunito Black"/>
              </a:rPr>
              <a:t>Fullstack</a:t>
            </a:r>
            <a:endParaRPr sz="11333" b="0" i="0" u="none" strike="noStrike" cap="none">
              <a:solidFill>
                <a:srgbClr val="47FC97"/>
              </a:solidFill>
              <a:latin typeface="Nunito Black"/>
              <a:ea typeface="Nunito Black"/>
              <a:cs typeface="Nunito Black"/>
              <a:sym typeface="Nunito Black"/>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11"/>
          <p:cNvSpPr txBox="1">
            <a:spLocks noGrp="1"/>
          </p:cNvSpPr>
          <p:nvPr>
            <p:ph type="title"/>
          </p:nvPr>
        </p:nvSpPr>
        <p:spPr>
          <a:xfrm>
            <a:off x="160611" y="1653702"/>
            <a:ext cx="3458077" cy="564204"/>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a:buNone/>
            </a:pPr>
            <a:r>
              <a:rPr lang="es-US" sz="3600" b="1" dirty="0">
                <a:latin typeface="Nunito"/>
                <a:ea typeface="Nunito"/>
                <a:cs typeface="Nunito"/>
                <a:sym typeface="Nunito"/>
              </a:rPr>
              <a:t>Características de Python</a:t>
            </a:r>
            <a:endParaRPr sz="3600" b="1">
              <a:latin typeface="Nunito"/>
              <a:ea typeface="Nunito"/>
              <a:cs typeface="Nunito"/>
              <a:sym typeface="Nunito"/>
            </a:endParaRPr>
          </a:p>
        </p:txBody>
      </p:sp>
      <p:pic>
        <p:nvPicPr>
          <p:cNvPr id="210" name="Google Shape;210;p11"/>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609725" y="3284352"/>
            <a:ext cx="1582275" cy="2511550"/>
          </a:xfrm>
          <a:prstGeom prst="rect">
            <a:avLst/>
          </a:prstGeom>
          <a:noFill/>
          <a:ln>
            <a:noFill/>
          </a:ln>
        </p:spPr>
      </p:pic>
      <p:pic>
        <p:nvPicPr>
          <p:cNvPr id="9" name="8 Imagen" descr="pngegg (7).png"/>
          <p:cNvPicPr>
            <a:picLocks noChangeAspect="1"/>
          </p:cNvPicPr>
          <p:nvPr/>
        </p:nvPicPr>
        <p:blipFill>
          <a:blip r:embed="rId5"/>
          <a:stretch>
            <a:fillRect/>
          </a:stretch>
        </p:blipFill>
        <p:spPr>
          <a:xfrm>
            <a:off x="378246" y="3355143"/>
            <a:ext cx="2501141" cy="3021601"/>
          </a:xfrm>
          <a:prstGeom prst="rect">
            <a:avLst/>
          </a:prstGeom>
        </p:spPr>
      </p:pic>
      <p:grpSp>
        <p:nvGrpSpPr>
          <p:cNvPr id="18" name="17 Grupo"/>
          <p:cNvGrpSpPr/>
          <p:nvPr/>
        </p:nvGrpSpPr>
        <p:grpSpPr>
          <a:xfrm>
            <a:off x="3690028" y="0"/>
            <a:ext cx="6008447" cy="6073363"/>
            <a:chOff x="2950726" y="369649"/>
            <a:chExt cx="6008447" cy="5703714"/>
          </a:xfrm>
        </p:grpSpPr>
        <p:pic>
          <p:nvPicPr>
            <p:cNvPr id="10" name="9 Imagen" descr="pngegg (22).png"/>
            <p:cNvPicPr>
              <a:picLocks noChangeAspect="1"/>
            </p:cNvPicPr>
            <p:nvPr/>
          </p:nvPicPr>
          <p:blipFill>
            <a:blip r:embed="rId6"/>
            <a:stretch>
              <a:fillRect/>
            </a:stretch>
          </p:blipFill>
          <p:spPr>
            <a:xfrm>
              <a:off x="2950726" y="369649"/>
              <a:ext cx="6008447" cy="5703714"/>
            </a:xfrm>
            <a:prstGeom prst="rect">
              <a:avLst/>
            </a:prstGeom>
          </p:spPr>
        </p:pic>
        <p:sp>
          <p:nvSpPr>
            <p:cNvPr id="12" name="11 Rectángulo"/>
            <p:cNvSpPr/>
            <p:nvPr/>
          </p:nvSpPr>
          <p:spPr>
            <a:xfrm>
              <a:off x="3711211" y="661669"/>
              <a:ext cx="3174267" cy="640175"/>
            </a:xfrm>
            <a:prstGeom prst="rect">
              <a:avLst/>
            </a:prstGeom>
          </p:spPr>
          <p:txBody>
            <a:bodyPr wrap="none">
              <a:spAutoFit/>
            </a:bodyPr>
            <a:lstStyle/>
            <a:p>
              <a:pPr marL="342900" lvl="0" indent="-317500">
                <a:lnSpc>
                  <a:spcPct val="115000"/>
                </a:lnSpc>
                <a:buClr>
                  <a:schemeClr val="dk1"/>
                </a:buClr>
                <a:buSzPts val="2800"/>
              </a:pPr>
              <a:r>
                <a:rPr lang="es-US" sz="3200" dirty="0" smtClean="0">
                  <a:solidFill>
                    <a:schemeClr val="bg1"/>
                  </a:solidFill>
                  <a:latin typeface="Nunito" charset="0"/>
                </a:rPr>
                <a:t>Multiplataforma</a:t>
              </a:r>
              <a:endParaRPr lang="es-US" sz="3200" dirty="0">
                <a:solidFill>
                  <a:schemeClr val="bg1"/>
                </a:solidFill>
                <a:latin typeface="Nunito" charset="0"/>
              </a:endParaRPr>
            </a:p>
          </p:txBody>
        </p:sp>
        <p:sp>
          <p:nvSpPr>
            <p:cNvPr id="13" name="12 Rectángulo"/>
            <p:cNvSpPr/>
            <p:nvPr/>
          </p:nvSpPr>
          <p:spPr>
            <a:xfrm>
              <a:off x="3720314" y="1546887"/>
              <a:ext cx="3139001" cy="640175"/>
            </a:xfrm>
            <a:prstGeom prst="rect">
              <a:avLst/>
            </a:prstGeom>
          </p:spPr>
          <p:txBody>
            <a:bodyPr wrap="none">
              <a:spAutoFit/>
            </a:bodyPr>
            <a:lstStyle/>
            <a:p>
              <a:pPr marL="342900" indent="-317500">
                <a:lnSpc>
                  <a:spcPct val="115000"/>
                </a:lnSpc>
                <a:buClr>
                  <a:schemeClr val="dk1"/>
                </a:buClr>
                <a:buSzPts val="2800"/>
              </a:pPr>
              <a:r>
                <a:rPr lang="es-US" sz="3200" dirty="0" smtClean="0">
                  <a:solidFill>
                    <a:schemeClr val="bg1"/>
                  </a:solidFill>
                  <a:latin typeface="Nunito" charset="0"/>
                </a:rPr>
                <a:t>MultiParadigma</a:t>
              </a:r>
            </a:p>
          </p:txBody>
        </p:sp>
        <p:sp>
          <p:nvSpPr>
            <p:cNvPr id="14" name="13 Rectángulo"/>
            <p:cNvSpPr/>
            <p:nvPr/>
          </p:nvSpPr>
          <p:spPr>
            <a:xfrm>
              <a:off x="3769356" y="2461287"/>
              <a:ext cx="2648482" cy="571695"/>
            </a:xfrm>
            <a:prstGeom prst="rect">
              <a:avLst/>
            </a:prstGeom>
          </p:spPr>
          <p:txBody>
            <a:bodyPr wrap="none">
              <a:spAutoFit/>
            </a:bodyPr>
            <a:lstStyle/>
            <a:p>
              <a:pPr marL="342900" lvl="0" indent="-317500">
                <a:lnSpc>
                  <a:spcPct val="115000"/>
                </a:lnSpc>
                <a:spcBef>
                  <a:spcPts val="640"/>
                </a:spcBef>
                <a:buClr>
                  <a:schemeClr val="dk1"/>
                </a:buClr>
                <a:buSzPts val="2800"/>
              </a:pPr>
              <a:r>
                <a:rPr lang="es-US" sz="2800" dirty="0" smtClean="0">
                  <a:solidFill>
                    <a:schemeClr val="bg1"/>
                  </a:solidFill>
                  <a:latin typeface="Nunito" charset="0"/>
                </a:rPr>
                <a:t>Código Abierto</a:t>
              </a:r>
              <a:endParaRPr lang="es-US" sz="2800" dirty="0">
                <a:solidFill>
                  <a:schemeClr val="bg1"/>
                </a:solidFill>
                <a:latin typeface="Nunito" charset="0"/>
              </a:endParaRPr>
            </a:p>
          </p:txBody>
        </p:sp>
        <p:sp>
          <p:nvSpPr>
            <p:cNvPr id="15" name="14 Rectángulo"/>
            <p:cNvSpPr/>
            <p:nvPr/>
          </p:nvSpPr>
          <p:spPr>
            <a:xfrm>
              <a:off x="3811869" y="3336774"/>
              <a:ext cx="2206053" cy="571695"/>
            </a:xfrm>
            <a:prstGeom prst="rect">
              <a:avLst/>
            </a:prstGeom>
          </p:spPr>
          <p:txBody>
            <a:bodyPr wrap="none">
              <a:spAutoFit/>
            </a:bodyPr>
            <a:lstStyle/>
            <a:p>
              <a:pPr marL="342900" lvl="0" indent="-317500">
                <a:lnSpc>
                  <a:spcPct val="115000"/>
                </a:lnSpc>
                <a:spcBef>
                  <a:spcPts val="640"/>
                </a:spcBef>
                <a:buClr>
                  <a:schemeClr val="dk1"/>
                </a:buClr>
                <a:buSzPts val="2800"/>
              </a:pPr>
              <a:r>
                <a:rPr lang="es-US" sz="2800" dirty="0" smtClean="0">
                  <a:solidFill>
                    <a:schemeClr val="bg1"/>
                  </a:solidFill>
                  <a:latin typeface="Nunito" charset="0"/>
                </a:rPr>
                <a:t>Interpretado</a:t>
              </a:r>
              <a:endParaRPr lang="es-US" sz="3200" dirty="0">
                <a:solidFill>
                  <a:schemeClr val="bg1"/>
                </a:solidFill>
                <a:latin typeface="Nunito" charset="0"/>
              </a:endParaRPr>
            </a:p>
          </p:txBody>
        </p:sp>
        <p:sp>
          <p:nvSpPr>
            <p:cNvPr id="16" name="15 Rectángulo"/>
            <p:cNvSpPr/>
            <p:nvPr/>
          </p:nvSpPr>
          <p:spPr>
            <a:xfrm>
              <a:off x="3784009" y="4231720"/>
              <a:ext cx="3432350" cy="571695"/>
            </a:xfrm>
            <a:prstGeom prst="rect">
              <a:avLst/>
            </a:prstGeom>
          </p:spPr>
          <p:txBody>
            <a:bodyPr wrap="none">
              <a:spAutoFit/>
            </a:bodyPr>
            <a:lstStyle/>
            <a:p>
              <a:pPr marL="342900" lvl="0" indent="-317500">
                <a:lnSpc>
                  <a:spcPct val="115000"/>
                </a:lnSpc>
                <a:spcBef>
                  <a:spcPts val="640"/>
                </a:spcBef>
                <a:buClr>
                  <a:schemeClr val="dk1"/>
                </a:buClr>
                <a:buSzPts val="2800"/>
              </a:pPr>
              <a:r>
                <a:rPr lang="es-US" sz="2800" dirty="0" smtClean="0">
                  <a:solidFill>
                    <a:schemeClr val="bg1"/>
                  </a:solidFill>
                  <a:latin typeface="Nunito" charset="0"/>
                </a:rPr>
                <a:t>Excelentes Librerías</a:t>
              </a:r>
              <a:endParaRPr lang="es-US" sz="2800" dirty="0">
                <a:solidFill>
                  <a:schemeClr val="bg1"/>
                </a:solidFill>
                <a:latin typeface="Nunito" charset="0"/>
              </a:endParaRPr>
            </a:p>
          </p:txBody>
        </p:sp>
        <p:sp>
          <p:nvSpPr>
            <p:cNvPr id="17" name="16 Rectángulo"/>
            <p:cNvSpPr/>
            <p:nvPr/>
          </p:nvSpPr>
          <p:spPr>
            <a:xfrm>
              <a:off x="3831594" y="5155848"/>
              <a:ext cx="3703258" cy="571695"/>
            </a:xfrm>
            <a:prstGeom prst="rect">
              <a:avLst/>
            </a:prstGeom>
          </p:spPr>
          <p:txBody>
            <a:bodyPr wrap="none">
              <a:spAutoFit/>
            </a:bodyPr>
            <a:lstStyle/>
            <a:p>
              <a:pPr marL="342900" lvl="0" indent="-317500">
                <a:lnSpc>
                  <a:spcPct val="115000"/>
                </a:lnSpc>
                <a:spcBef>
                  <a:spcPts val="640"/>
                </a:spcBef>
                <a:buClr>
                  <a:schemeClr val="dk1"/>
                </a:buClr>
                <a:buSzPts val="2800"/>
              </a:pPr>
              <a:r>
                <a:rPr lang="es-US" sz="2800" dirty="0" smtClean="0">
                  <a:solidFill>
                    <a:schemeClr val="bg1"/>
                  </a:solidFill>
                  <a:latin typeface="Nunito" charset="0"/>
                </a:rPr>
                <a:t>Totalmente Escalable</a:t>
              </a:r>
              <a:endParaRPr lang="es-US" sz="2800" dirty="0">
                <a:solidFill>
                  <a:schemeClr val="bg1"/>
                </a:solidFill>
                <a:latin typeface="Nunito" charset="0"/>
              </a:endParaRP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8"/>
          <p:cNvSpPr txBox="1">
            <a:spLocks noGrp="1"/>
          </p:cNvSpPr>
          <p:nvPr>
            <p:ph type="ctrTitle"/>
          </p:nvPr>
        </p:nvSpPr>
        <p:spPr>
          <a:xfrm>
            <a:off x="299355" y="961231"/>
            <a:ext cx="2680608" cy="95136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PE" sz="3600" b="1"/>
              <a:t>El Operador BETWEEN</a:t>
            </a:r>
            <a:endParaRPr/>
          </a:p>
        </p:txBody>
      </p:sp>
      <p:sp>
        <p:nvSpPr>
          <p:cNvPr id="621" name="Google Shape;621;p38"/>
          <p:cNvSpPr/>
          <p:nvPr/>
        </p:nvSpPr>
        <p:spPr>
          <a:xfrm>
            <a:off x="299355" y="2505670"/>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column_name(s)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column_name </a:t>
            </a:r>
            <a:endParaRPr/>
          </a:p>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BETWEEN</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value1</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AND</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value2;</a:t>
            </a:r>
            <a:endParaRPr sz="1800">
              <a:solidFill>
                <a:schemeClr val="dk1"/>
              </a:solidFill>
              <a:latin typeface="Calibri"/>
              <a:ea typeface="Calibri"/>
              <a:cs typeface="Calibri"/>
              <a:sym typeface="Calibri"/>
            </a:endParaRPr>
          </a:p>
        </p:txBody>
      </p:sp>
      <p:pic>
        <p:nvPicPr>
          <p:cNvPr id="622" name="Google Shape;622;p38"/>
          <p:cNvPicPr preferRelativeResize="0"/>
          <p:nvPr/>
        </p:nvPicPr>
        <p:blipFill rotWithShape="1">
          <a:blip r:embed="rId3">
            <a:alphaModFix/>
          </a:blip>
          <a:srcRect/>
          <a:stretch/>
        </p:blipFill>
        <p:spPr>
          <a:xfrm>
            <a:off x="4566557" y="1625310"/>
            <a:ext cx="7625443" cy="4161377"/>
          </a:xfrm>
          <a:prstGeom prst="rect">
            <a:avLst/>
          </a:prstGeom>
          <a:noFill/>
          <a:ln>
            <a:noFill/>
          </a:ln>
        </p:spPr>
      </p:pic>
      <p:sp>
        <p:nvSpPr>
          <p:cNvPr id="623" name="Google Shape;623;p38"/>
          <p:cNvSpPr/>
          <p:nvPr/>
        </p:nvSpPr>
        <p:spPr>
          <a:xfrm>
            <a:off x="299355" y="4373605"/>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Products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Price </a:t>
            </a:r>
            <a:r>
              <a:rPr lang="es-PE" sz="1800" b="0" i="0">
                <a:solidFill>
                  <a:srgbClr val="0000CD"/>
                </a:solidFill>
                <a:latin typeface="Consolas"/>
                <a:ea typeface="Consolas"/>
                <a:cs typeface="Consolas"/>
                <a:sym typeface="Consolas"/>
              </a:rPr>
              <a:t>BETWEEN</a:t>
            </a:r>
            <a:r>
              <a:rPr lang="es-PE" sz="1800" b="0" i="0">
                <a:solidFill>
                  <a:srgbClr val="000000"/>
                </a:solidFill>
                <a:latin typeface="Consolas"/>
                <a:ea typeface="Consolas"/>
                <a:cs typeface="Consolas"/>
                <a:sym typeface="Consolas"/>
              </a:rPr>
              <a:t> </a:t>
            </a:r>
            <a:r>
              <a:rPr lang="es-PE" sz="1800" b="0" i="0">
                <a:solidFill>
                  <a:srgbClr val="FF0000"/>
                </a:solidFill>
                <a:latin typeface="Consolas"/>
                <a:ea typeface="Consolas"/>
                <a:cs typeface="Consolas"/>
                <a:sym typeface="Consolas"/>
              </a:rPr>
              <a:t>10</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AND</a:t>
            </a:r>
            <a:r>
              <a:rPr lang="es-PE" sz="1800" b="0" i="0">
                <a:solidFill>
                  <a:srgbClr val="000000"/>
                </a:solidFill>
                <a:latin typeface="Consolas"/>
                <a:ea typeface="Consolas"/>
                <a:cs typeface="Consolas"/>
                <a:sym typeface="Consolas"/>
              </a:rPr>
              <a:t> </a:t>
            </a:r>
            <a:r>
              <a:rPr lang="es-PE" sz="1800" b="0" i="0">
                <a:solidFill>
                  <a:srgbClr val="FF0000"/>
                </a:solidFill>
                <a:latin typeface="Consolas"/>
                <a:ea typeface="Consolas"/>
                <a:cs typeface="Consolas"/>
                <a:sym typeface="Consolas"/>
              </a:rPr>
              <a:t>20</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pic>
        <p:nvPicPr>
          <p:cNvPr id="624" name="Google Shape;624;p38"/>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625" name="Google Shape;625;p38"/>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9"/>
          <p:cNvSpPr txBox="1">
            <a:spLocks noGrp="1"/>
          </p:cNvSpPr>
          <p:nvPr>
            <p:ph type="ctrTitle"/>
          </p:nvPr>
        </p:nvSpPr>
        <p:spPr>
          <a:xfrm>
            <a:off x="332830" y="155816"/>
            <a:ext cx="2680500" cy="951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PE" sz="3600" b="1"/>
              <a:t>El Operador ORDER BY</a:t>
            </a:r>
            <a:endParaRPr/>
          </a:p>
        </p:txBody>
      </p:sp>
      <p:sp>
        <p:nvSpPr>
          <p:cNvPr id="631" name="Google Shape;631;p39"/>
          <p:cNvSpPr/>
          <p:nvPr/>
        </p:nvSpPr>
        <p:spPr>
          <a:xfrm>
            <a:off x="332830" y="1459114"/>
            <a:ext cx="60960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column2, ...</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ORDER</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BY</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 column2, ... </a:t>
            </a:r>
            <a:r>
              <a:rPr lang="es-PE" sz="1800" b="0" i="0">
                <a:solidFill>
                  <a:srgbClr val="0000CD"/>
                </a:solidFill>
                <a:latin typeface="Consolas"/>
                <a:ea typeface="Consolas"/>
                <a:cs typeface="Consolas"/>
                <a:sym typeface="Consolas"/>
              </a:rPr>
              <a:t>ASC</a:t>
            </a:r>
            <a:r>
              <a:rPr lang="es-PE" sz="1800" b="0" i="0">
                <a:solidFill>
                  <a:srgbClr val="000000"/>
                </a:solidFill>
                <a:latin typeface="Consolas"/>
                <a:ea typeface="Consolas"/>
                <a:cs typeface="Consolas"/>
                <a:sym typeface="Consolas"/>
              </a:rPr>
              <a:t>|</a:t>
            </a:r>
            <a:r>
              <a:rPr lang="es-PE" sz="1800" b="0" i="0">
                <a:solidFill>
                  <a:srgbClr val="0000CD"/>
                </a:solidFill>
                <a:latin typeface="Consolas"/>
                <a:ea typeface="Consolas"/>
                <a:cs typeface="Consolas"/>
                <a:sym typeface="Consolas"/>
              </a:rPr>
              <a:t>DESC</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632" name="Google Shape;632;p39"/>
          <p:cNvSpPr/>
          <p:nvPr/>
        </p:nvSpPr>
        <p:spPr>
          <a:xfrm>
            <a:off x="332830" y="2897243"/>
            <a:ext cx="60960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Customers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ORDER</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BY</a:t>
            </a:r>
            <a:r>
              <a:rPr lang="es-PE" sz="1800" b="0" i="0">
                <a:solidFill>
                  <a:srgbClr val="000000"/>
                </a:solidFill>
                <a:latin typeface="Consolas"/>
                <a:ea typeface="Consolas"/>
                <a:cs typeface="Consolas"/>
                <a:sym typeface="Consolas"/>
              </a:rPr>
              <a:t> Country;</a:t>
            </a:r>
            <a:endParaRPr sz="1800">
              <a:solidFill>
                <a:schemeClr val="dk1"/>
              </a:solidFill>
              <a:latin typeface="Calibri"/>
              <a:ea typeface="Calibri"/>
              <a:cs typeface="Calibri"/>
              <a:sym typeface="Calibri"/>
            </a:endParaRPr>
          </a:p>
        </p:txBody>
      </p:sp>
      <p:sp>
        <p:nvSpPr>
          <p:cNvPr id="633" name="Google Shape;633;p39"/>
          <p:cNvSpPr/>
          <p:nvPr/>
        </p:nvSpPr>
        <p:spPr>
          <a:xfrm>
            <a:off x="332830" y="4058373"/>
            <a:ext cx="60960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Customers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ORDER</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BY</a:t>
            </a:r>
            <a:r>
              <a:rPr lang="es-PE" sz="1800" b="0" i="0">
                <a:solidFill>
                  <a:srgbClr val="000000"/>
                </a:solidFill>
                <a:latin typeface="Consolas"/>
                <a:ea typeface="Consolas"/>
                <a:cs typeface="Consolas"/>
                <a:sym typeface="Consolas"/>
              </a:rPr>
              <a:t> Country </a:t>
            </a:r>
            <a:r>
              <a:rPr lang="es-PE" sz="1800" b="0" i="0">
                <a:solidFill>
                  <a:srgbClr val="0000CD"/>
                </a:solidFill>
                <a:latin typeface="Consolas"/>
                <a:ea typeface="Consolas"/>
                <a:cs typeface="Consolas"/>
                <a:sym typeface="Consolas"/>
              </a:rPr>
              <a:t>DESC</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634" name="Google Shape;634;p39"/>
          <p:cNvSpPr/>
          <p:nvPr/>
        </p:nvSpPr>
        <p:spPr>
          <a:xfrm>
            <a:off x="332830" y="5219503"/>
            <a:ext cx="60960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Customers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ORDER</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BY</a:t>
            </a:r>
            <a:r>
              <a:rPr lang="es-PE" sz="1800" b="0" i="0">
                <a:solidFill>
                  <a:srgbClr val="000000"/>
                </a:solidFill>
                <a:latin typeface="Consolas"/>
                <a:ea typeface="Consolas"/>
                <a:cs typeface="Consolas"/>
                <a:sym typeface="Consolas"/>
              </a:rPr>
              <a:t> Country </a:t>
            </a:r>
            <a:r>
              <a:rPr lang="es-PE" sz="1800" b="0" i="0">
                <a:solidFill>
                  <a:srgbClr val="0000CD"/>
                </a:solidFill>
                <a:latin typeface="Consolas"/>
                <a:ea typeface="Consolas"/>
                <a:cs typeface="Consolas"/>
                <a:sym typeface="Consolas"/>
              </a:rPr>
              <a:t>ASC</a:t>
            </a:r>
            <a:r>
              <a:rPr lang="es-PE" sz="1800" b="0" i="0">
                <a:solidFill>
                  <a:srgbClr val="000000"/>
                </a:solidFill>
                <a:latin typeface="Consolas"/>
                <a:ea typeface="Consolas"/>
                <a:cs typeface="Consolas"/>
                <a:sym typeface="Consolas"/>
              </a:rPr>
              <a:t>, CustomerName </a:t>
            </a:r>
            <a:r>
              <a:rPr lang="es-PE" sz="1800" b="0" i="0">
                <a:solidFill>
                  <a:srgbClr val="0000CD"/>
                </a:solidFill>
                <a:latin typeface="Consolas"/>
                <a:ea typeface="Consolas"/>
                <a:cs typeface="Consolas"/>
                <a:sym typeface="Consolas"/>
              </a:rPr>
              <a:t>DESC</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pic>
        <p:nvPicPr>
          <p:cNvPr id="635" name="Google Shape;635;p39"/>
          <p:cNvPicPr preferRelativeResize="0"/>
          <p:nvPr/>
        </p:nvPicPr>
        <p:blipFill rotWithShape="1">
          <a:blip r:embed="rId3">
            <a:alphaModFix/>
          </a:blip>
          <a:srcRect/>
          <a:stretch/>
        </p:blipFill>
        <p:spPr>
          <a:xfrm>
            <a:off x="7121889" y="667708"/>
            <a:ext cx="3632200" cy="5105400"/>
          </a:xfrm>
          <a:prstGeom prst="rect">
            <a:avLst/>
          </a:prstGeom>
          <a:noFill/>
          <a:ln>
            <a:noFill/>
          </a:ln>
        </p:spPr>
      </p:pic>
      <p:cxnSp>
        <p:nvCxnSpPr>
          <p:cNvPr id="636" name="Google Shape;636;p39"/>
          <p:cNvCxnSpPr/>
          <p:nvPr/>
        </p:nvCxnSpPr>
        <p:spPr>
          <a:xfrm rot="10800000">
            <a:off x="11169561" y="1371738"/>
            <a:ext cx="0" cy="3972300"/>
          </a:xfrm>
          <a:prstGeom prst="straightConnector1">
            <a:avLst/>
          </a:prstGeom>
          <a:noFill/>
          <a:ln w="25400" cap="flat" cmpd="sng">
            <a:solidFill>
              <a:srgbClr val="FF0000"/>
            </a:solidFill>
            <a:prstDash val="solid"/>
            <a:miter lim="800000"/>
            <a:headEnd type="triangle" w="med" len="med"/>
            <a:tailEnd type="triangle" w="med" len="med"/>
          </a:ln>
        </p:spPr>
      </p:cxnSp>
      <p:pic>
        <p:nvPicPr>
          <p:cNvPr id="637" name="Google Shape;637;p39"/>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638" name="Google Shape;638;p39"/>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0"/>
          <p:cNvSpPr txBox="1">
            <a:spLocks noGrp="1"/>
          </p:cNvSpPr>
          <p:nvPr>
            <p:ph type="ctrTitle"/>
          </p:nvPr>
        </p:nvSpPr>
        <p:spPr>
          <a:xfrm>
            <a:off x="291192" y="650988"/>
            <a:ext cx="2198914" cy="95136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PE" sz="3600"/>
              <a:t>Sentencia </a:t>
            </a:r>
            <a:r>
              <a:rPr lang="es-PE" sz="3600" b="1"/>
              <a:t>DELETE</a:t>
            </a:r>
            <a:endParaRPr/>
          </a:p>
        </p:txBody>
      </p:sp>
      <p:sp>
        <p:nvSpPr>
          <p:cNvPr id="644" name="Google Shape;644;p40"/>
          <p:cNvSpPr/>
          <p:nvPr/>
        </p:nvSpPr>
        <p:spPr>
          <a:xfrm>
            <a:off x="291192" y="1964928"/>
            <a:ext cx="309732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DELETE</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 </a:t>
            </a:r>
            <a:endParaRPr/>
          </a:p>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645" name="Google Shape;645;p40"/>
          <p:cNvSpPr/>
          <p:nvPr/>
        </p:nvSpPr>
        <p:spPr>
          <a:xfrm>
            <a:off x="291192" y="301763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DELETE</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Customers </a:t>
            </a:r>
            <a:endParaRPr/>
          </a:p>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CustomerName=</a:t>
            </a:r>
            <a:r>
              <a:rPr lang="es-PE" sz="1800" b="0" i="0">
                <a:solidFill>
                  <a:srgbClr val="A52A2A"/>
                </a:solidFill>
                <a:latin typeface="Consolas"/>
                <a:ea typeface="Consolas"/>
                <a:cs typeface="Consolas"/>
                <a:sym typeface="Consolas"/>
              </a:rPr>
              <a:t>'Alfreds Futterkiste'</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646" name="Google Shape;646;p40"/>
          <p:cNvSpPr/>
          <p:nvPr/>
        </p:nvSpPr>
        <p:spPr>
          <a:xfrm>
            <a:off x="291192" y="4256706"/>
            <a:ext cx="30973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DELETE</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647" name="Google Shape;647;p40"/>
          <p:cNvSpPr/>
          <p:nvPr/>
        </p:nvSpPr>
        <p:spPr>
          <a:xfrm>
            <a:off x="291192" y="4626038"/>
            <a:ext cx="37305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rgbClr val="FF0000"/>
                </a:solidFill>
                <a:latin typeface="Consolas"/>
                <a:ea typeface="Consolas"/>
                <a:cs typeface="Consolas"/>
                <a:sym typeface="Consolas"/>
              </a:rPr>
              <a:t>Elimina todos los registros!</a:t>
            </a:r>
            <a:endParaRPr sz="1800">
              <a:solidFill>
                <a:srgbClr val="FF0000"/>
              </a:solidFill>
              <a:latin typeface="Calibri"/>
              <a:ea typeface="Calibri"/>
              <a:cs typeface="Calibri"/>
              <a:sym typeface="Calibri"/>
            </a:endParaRPr>
          </a:p>
        </p:txBody>
      </p:sp>
      <p:sp>
        <p:nvSpPr>
          <p:cNvPr id="648" name="Google Shape;648;p40"/>
          <p:cNvSpPr/>
          <p:nvPr/>
        </p:nvSpPr>
        <p:spPr>
          <a:xfrm>
            <a:off x="7464878" y="2263577"/>
            <a:ext cx="3122971"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3200">
                <a:solidFill>
                  <a:srgbClr val="FF0000"/>
                </a:solidFill>
                <a:latin typeface="Consolas"/>
                <a:ea typeface="Consolas"/>
                <a:cs typeface="Consolas"/>
                <a:sym typeface="Consolas"/>
              </a:rPr>
              <a:t>Nunca olvides</a:t>
            </a:r>
            <a:endParaRPr/>
          </a:p>
          <a:p>
            <a:pPr marL="0" marR="0" lvl="0" indent="0" algn="ctr" rtl="0">
              <a:spcBef>
                <a:spcPts val="0"/>
              </a:spcBef>
              <a:spcAft>
                <a:spcPts val="0"/>
              </a:spcAft>
              <a:buNone/>
            </a:pPr>
            <a:r>
              <a:rPr lang="es-PE" sz="3200">
                <a:solidFill>
                  <a:srgbClr val="FF0000"/>
                </a:solidFill>
                <a:latin typeface="Consolas"/>
                <a:ea typeface="Consolas"/>
                <a:cs typeface="Consolas"/>
                <a:sym typeface="Consolas"/>
              </a:rPr>
              <a:t>el where!</a:t>
            </a:r>
            <a:endParaRPr sz="3200">
              <a:solidFill>
                <a:srgbClr val="FF0000"/>
              </a:solidFill>
              <a:latin typeface="Calibri"/>
              <a:ea typeface="Calibri"/>
              <a:cs typeface="Calibri"/>
              <a:sym typeface="Calibri"/>
            </a:endParaRPr>
          </a:p>
        </p:txBody>
      </p:sp>
      <p:sp>
        <p:nvSpPr>
          <p:cNvPr id="649" name="Google Shape;649;p40"/>
          <p:cNvSpPr/>
          <p:nvPr/>
        </p:nvSpPr>
        <p:spPr>
          <a:xfrm>
            <a:off x="6671199" y="3932255"/>
            <a:ext cx="47103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u="sng">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https://www.youtube.com/watch?v=i_cVJgIz_Cs</a:t>
            </a:r>
            <a:endParaRPr sz="1800">
              <a:solidFill>
                <a:schemeClr val="dk1"/>
              </a:solidFill>
              <a:latin typeface="Calibri"/>
              <a:ea typeface="Calibri"/>
              <a:cs typeface="Calibri"/>
              <a:sym typeface="Calibri"/>
            </a:endParaRPr>
          </a:p>
        </p:txBody>
      </p:sp>
      <p:pic>
        <p:nvPicPr>
          <p:cNvPr id="650" name="Google Shape;650;p40"/>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651" name="Google Shape;651;p40"/>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1"/>
          <p:cNvSpPr txBox="1">
            <a:spLocks noGrp="1"/>
          </p:cNvSpPr>
          <p:nvPr>
            <p:ph type="ctrTitle"/>
          </p:nvPr>
        </p:nvSpPr>
        <p:spPr>
          <a:xfrm>
            <a:off x="291192" y="650988"/>
            <a:ext cx="2198914" cy="95136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PE" sz="3600"/>
              <a:t>Sentencia </a:t>
            </a:r>
            <a:r>
              <a:rPr lang="es-PE" sz="3600" b="1"/>
              <a:t>UPDATE</a:t>
            </a:r>
            <a:endParaRPr/>
          </a:p>
        </p:txBody>
      </p:sp>
      <p:sp>
        <p:nvSpPr>
          <p:cNvPr id="657" name="Google Shape;657;p41"/>
          <p:cNvSpPr/>
          <p:nvPr/>
        </p:nvSpPr>
        <p:spPr>
          <a:xfrm>
            <a:off x="7464878" y="3150102"/>
            <a:ext cx="3122971"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3200">
                <a:solidFill>
                  <a:srgbClr val="FF0000"/>
                </a:solidFill>
                <a:latin typeface="Consolas"/>
                <a:ea typeface="Consolas"/>
                <a:cs typeface="Consolas"/>
                <a:sym typeface="Consolas"/>
              </a:rPr>
              <a:t>Nunca olvides</a:t>
            </a:r>
            <a:endParaRPr/>
          </a:p>
          <a:p>
            <a:pPr marL="0" marR="0" lvl="0" indent="0" algn="ctr" rtl="0">
              <a:spcBef>
                <a:spcPts val="0"/>
              </a:spcBef>
              <a:spcAft>
                <a:spcPts val="0"/>
              </a:spcAft>
              <a:buNone/>
            </a:pPr>
            <a:r>
              <a:rPr lang="es-PE" sz="3200">
                <a:solidFill>
                  <a:srgbClr val="FF0000"/>
                </a:solidFill>
                <a:latin typeface="Consolas"/>
                <a:ea typeface="Consolas"/>
                <a:cs typeface="Consolas"/>
                <a:sym typeface="Consolas"/>
              </a:rPr>
              <a:t>el where!</a:t>
            </a:r>
            <a:endParaRPr sz="3200">
              <a:solidFill>
                <a:srgbClr val="FF0000"/>
              </a:solidFill>
              <a:latin typeface="Calibri"/>
              <a:ea typeface="Calibri"/>
              <a:cs typeface="Calibri"/>
              <a:sym typeface="Calibri"/>
            </a:endParaRPr>
          </a:p>
        </p:txBody>
      </p:sp>
      <p:sp>
        <p:nvSpPr>
          <p:cNvPr id="658" name="Google Shape;658;p41"/>
          <p:cNvSpPr/>
          <p:nvPr/>
        </p:nvSpPr>
        <p:spPr>
          <a:xfrm>
            <a:off x="340515" y="2492430"/>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UPDATE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SET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 </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value1</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column2 </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value2</a:t>
            </a:r>
            <a:r>
              <a:rPr lang="es-PE" sz="1800" b="0" i="0">
                <a:solidFill>
                  <a:srgbClr val="000000"/>
                </a:solidFill>
                <a:latin typeface="Consolas"/>
                <a:ea typeface="Consolas"/>
                <a:cs typeface="Consolas"/>
                <a:sym typeface="Consolas"/>
              </a:rPr>
              <a:t>, ...</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659" name="Google Shape;659;p41"/>
          <p:cNvSpPr/>
          <p:nvPr/>
        </p:nvSpPr>
        <p:spPr>
          <a:xfrm>
            <a:off x="340515" y="3903905"/>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UPDATE</a:t>
            </a:r>
            <a:r>
              <a:rPr lang="es-PE" sz="1800" b="0" i="0">
                <a:solidFill>
                  <a:srgbClr val="000000"/>
                </a:solidFill>
                <a:latin typeface="Consolas"/>
                <a:ea typeface="Consolas"/>
                <a:cs typeface="Consolas"/>
                <a:sym typeface="Consolas"/>
              </a:rPr>
              <a:t> Customers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SET</a:t>
            </a:r>
            <a:r>
              <a:rPr lang="es-PE" sz="1800" b="0" i="0">
                <a:solidFill>
                  <a:srgbClr val="000000"/>
                </a:solidFill>
                <a:latin typeface="Consolas"/>
                <a:ea typeface="Consolas"/>
                <a:cs typeface="Consolas"/>
                <a:sym typeface="Consolas"/>
              </a:rPr>
              <a:t> ContactName = </a:t>
            </a:r>
            <a:r>
              <a:rPr lang="es-PE" sz="1800" b="0" i="0">
                <a:solidFill>
                  <a:srgbClr val="A52A2A"/>
                </a:solidFill>
                <a:latin typeface="Consolas"/>
                <a:ea typeface="Consolas"/>
                <a:cs typeface="Consolas"/>
                <a:sym typeface="Consolas"/>
              </a:rPr>
              <a:t>'Alfred Schmidt'</a:t>
            </a:r>
            <a:r>
              <a:rPr lang="es-PE" sz="1800" b="0" i="0">
                <a:solidFill>
                  <a:srgbClr val="000000"/>
                </a:solidFill>
                <a:latin typeface="Consolas"/>
                <a:ea typeface="Consolas"/>
                <a:cs typeface="Consolas"/>
                <a:sym typeface="Consolas"/>
              </a:rPr>
              <a:t>, City= </a:t>
            </a:r>
            <a:r>
              <a:rPr lang="es-PE" sz="1800" b="0" i="0">
                <a:solidFill>
                  <a:srgbClr val="A52A2A"/>
                </a:solidFill>
                <a:latin typeface="Consolas"/>
                <a:ea typeface="Consolas"/>
                <a:cs typeface="Consolas"/>
                <a:sym typeface="Consolas"/>
              </a:rPr>
              <a:t>'Frankfurt'</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CustomerID = </a:t>
            </a:r>
            <a:r>
              <a:rPr lang="es-PE" sz="1800" b="0" i="0">
                <a:solidFill>
                  <a:srgbClr val="FF0000"/>
                </a:solidFill>
                <a:latin typeface="Consolas"/>
                <a:ea typeface="Consolas"/>
                <a:cs typeface="Consolas"/>
                <a:sym typeface="Consolas"/>
              </a:rPr>
              <a:t>1</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pic>
        <p:nvPicPr>
          <p:cNvPr id="660" name="Google Shape;660;p41"/>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661" name="Google Shape;661;p41"/>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2"/>
          <p:cNvSpPr txBox="1">
            <a:spLocks noGrp="1"/>
          </p:cNvSpPr>
          <p:nvPr>
            <p:ph type="ctrTitle"/>
          </p:nvPr>
        </p:nvSpPr>
        <p:spPr>
          <a:xfrm>
            <a:off x="1524000" y="1122363"/>
            <a:ext cx="9144000" cy="157617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Algebra relacional</a:t>
            </a:r>
            <a:endParaRPr/>
          </a:p>
        </p:txBody>
      </p:sp>
      <p:pic>
        <p:nvPicPr>
          <p:cNvPr id="675" name="Google Shape;675;p42"/>
          <p:cNvPicPr preferRelativeResize="0"/>
          <p:nvPr/>
        </p:nvPicPr>
        <p:blipFill rotWithShape="1">
          <a:blip r:embed="rId3">
            <a:alphaModFix/>
          </a:blip>
          <a:srcRect/>
          <a:stretch/>
        </p:blipFill>
        <p:spPr>
          <a:xfrm>
            <a:off x="3393740" y="3709216"/>
            <a:ext cx="2389095" cy="1567314"/>
          </a:xfrm>
          <a:prstGeom prst="rect">
            <a:avLst/>
          </a:prstGeom>
          <a:noFill/>
          <a:ln>
            <a:noFill/>
          </a:ln>
        </p:spPr>
      </p:pic>
      <p:pic>
        <p:nvPicPr>
          <p:cNvPr id="676" name="Google Shape;676;p42"/>
          <p:cNvPicPr preferRelativeResize="0"/>
          <p:nvPr/>
        </p:nvPicPr>
        <p:blipFill rotWithShape="1">
          <a:blip r:embed="rId4">
            <a:alphaModFix/>
          </a:blip>
          <a:srcRect/>
          <a:stretch/>
        </p:blipFill>
        <p:spPr>
          <a:xfrm>
            <a:off x="6488872" y="3706588"/>
            <a:ext cx="2393101" cy="1569942"/>
          </a:xfrm>
          <a:prstGeom prst="rect">
            <a:avLst/>
          </a:prstGeom>
          <a:noFill/>
          <a:ln>
            <a:noFill/>
          </a:ln>
        </p:spPr>
      </p:pic>
      <p:pic>
        <p:nvPicPr>
          <p:cNvPr id="677" name="Google Shape;677;p42"/>
          <p:cNvPicPr preferRelativeResize="0"/>
          <p:nvPr/>
        </p:nvPicPr>
        <p:blipFill>
          <a:blip r:embed="rId5">
            <a:alphaModFix/>
          </a:blip>
          <a:stretch>
            <a:fillRect/>
          </a:stretch>
        </p:blipFill>
        <p:spPr>
          <a:xfrm>
            <a:off x="0" y="5878300"/>
            <a:ext cx="12191999" cy="979700"/>
          </a:xfrm>
          <a:prstGeom prst="rect">
            <a:avLst/>
          </a:prstGeom>
          <a:noFill/>
          <a:ln>
            <a:noFill/>
          </a:ln>
        </p:spPr>
      </p:pic>
      <p:pic>
        <p:nvPicPr>
          <p:cNvPr id="678" name="Google Shape;678;p42"/>
          <p:cNvPicPr preferRelativeResize="0"/>
          <p:nvPr/>
        </p:nvPicPr>
        <p:blipFill>
          <a:blip r:embed="rId6">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algn="ctr">
              <a:lnSpc>
                <a:spcPct val="80000"/>
              </a:lnSpc>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09</a:t>
            </a:r>
            <a:endParaRPr lang="es-US" sz="8200" dirty="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lvl="0" algn="ctr">
              <a:lnSpc>
                <a:spcPct val="80000"/>
              </a:lnSpc>
              <a:buClr>
                <a:schemeClr val="dk1"/>
              </a:buClr>
              <a:buSzPts val="6400"/>
            </a:pPr>
            <a:r>
              <a:rPr lang="es-ES" sz="3600" b="1" dirty="0" smtClean="0">
                <a:solidFill>
                  <a:schemeClr val="lt1"/>
                </a:solidFill>
                <a:latin typeface="Caveat"/>
                <a:ea typeface="Caveat"/>
                <a:cs typeface="Caveat"/>
                <a:sym typeface="Caveat"/>
              </a:rPr>
              <a:t>Introducción a las Bases de Datos</a:t>
            </a:r>
            <a:endParaRPr lang="es-ES" sz="3600" b="1" dirty="0" smtClean="0">
              <a:solidFill>
                <a:srgbClr val="47FC97"/>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3"/>
          <p:cNvSpPr txBox="1"/>
          <p:nvPr/>
        </p:nvSpPr>
        <p:spPr>
          <a:xfrm>
            <a:off x="291192" y="650988"/>
            <a:ext cx="2198914" cy="951366"/>
          </a:xfrm>
          <a:prstGeom prst="rect">
            <a:avLst/>
          </a:prstGeom>
          <a:noFill/>
          <a:ln>
            <a:noFill/>
          </a:ln>
        </p:spPr>
        <p:txBody>
          <a:bodyPr spcFirstLastPara="1" wrap="square" lIns="91425" tIns="45700" rIns="91425" bIns="45700" anchor="b" anchorCtr="0">
            <a:normAutofit fontScale="90000" lnSpcReduction="10000"/>
          </a:bodyPr>
          <a:lstStyle/>
          <a:p>
            <a:pPr marL="0" marR="0" lvl="0" indent="0" algn="l" rtl="0">
              <a:lnSpc>
                <a:spcPct val="90000"/>
              </a:lnSpc>
              <a:spcBef>
                <a:spcPts val="0"/>
              </a:spcBef>
              <a:spcAft>
                <a:spcPts val="0"/>
              </a:spcAft>
              <a:buClr>
                <a:schemeClr val="dk1"/>
              </a:buClr>
              <a:buSzPct val="100000"/>
              <a:buFont typeface="Calibri"/>
              <a:buNone/>
            </a:pPr>
            <a:r>
              <a:rPr lang="es-PE" sz="3600">
                <a:solidFill>
                  <a:schemeClr val="dk1"/>
                </a:solidFill>
                <a:latin typeface="Calibri"/>
                <a:ea typeface="Calibri"/>
                <a:cs typeface="Calibri"/>
                <a:sym typeface="Calibri"/>
              </a:rPr>
              <a:t>Sentencia</a:t>
            </a:r>
            <a:endParaRPr/>
          </a:p>
          <a:p>
            <a:pPr marL="0" marR="0" lvl="0" indent="0" algn="l"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JOIN</a:t>
            </a:r>
            <a:endParaRPr/>
          </a:p>
        </p:txBody>
      </p:sp>
      <p:pic>
        <p:nvPicPr>
          <p:cNvPr id="684" name="Google Shape;684;p43"/>
          <p:cNvPicPr preferRelativeResize="0"/>
          <p:nvPr/>
        </p:nvPicPr>
        <p:blipFill rotWithShape="1">
          <a:blip r:embed="rId3">
            <a:alphaModFix/>
          </a:blip>
          <a:srcRect/>
          <a:stretch/>
        </p:blipFill>
        <p:spPr>
          <a:xfrm>
            <a:off x="2938340" y="3"/>
            <a:ext cx="9206592" cy="1972841"/>
          </a:xfrm>
          <a:prstGeom prst="rect">
            <a:avLst/>
          </a:prstGeom>
          <a:noFill/>
          <a:ln>
            <a:noFill/>
          </a:ln>
        </p:spPr>
      </p:pic>
      <p:pic>
        <p:nvPicPr>
          <p:cNvPr id="685" name="Google Shape;685;p43"/>
          <p:cNvPicPr preferRelativeResize="0"/>
          <p:nvPr/>
        </p:nvPicPr>
        <p:blipFill rotWithShape="1">
          <a:blip r:embed="rId4">
            <a:alphaModFix/>
          </a:blip>
          <a:srcRect/>
          <a:stretch/>
        </p:blipFill>
        <p:spPr>
          <a:xfrm>
            <a:off x="3733138" y="1602344"/>
            <a:ext cx="9291445" cy="1930414"/>
          </a:xfrm>
          <a:prstGeom prst="rect">
            <a:avLst/>
          </a:prstGeom>
          <a:noFill/>
          <a:ln>
            <a:noFill/>
          </a:ln>
        </p:spPr>
      </p:pic>
      <p:sp>
        <p:nvSpPr>
          <p:cNvPr id="686" name="Google Shape;686;p43"/>
          <p:cNvSpPr/>
          <p:nvPr/>
        </p:nvSpPr>
        <p:spPr>
          <a:xfrm>
            <a:off x="285262" y="2129419"/>
            <a:ext cx="6096000" cy="175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Orders.OrderID, </a:t>
            </a:r>
            <a:endParaRPr/>
          </a:p>
          <a:p>
            <a:pPr marL="0" marR="0" lvl="0" indent="0" algn="l" rtl="0">
              <a:spcBef>
                <a:spcPts val="0"/>
              </a:spcBef>
              <a:spcAft>
                <a:spcPts val="0"/>
              </a:spcAft>
              <a:buNone/>
            </a:pPr>
            <a:r>
              <a:rPr lang="es-PE" sz="1800" b="0" i="0">
                <a:solidFill>
                  <a:srgbClr val="000000"/>
                </a:solidFill>
                <a:latin typeface="Consolas"/>
                <a:ea typeface="Consolas"/>
                <a:cs typeface="Consolas"/>
                <a:sym typeface="Consolas"/>
              </a:rPr>
              <a:t>Customers.CustomerName, </a:t>
            </a:r>
            <a:endParaRPr/>
          </a:p>
          <a:p>
            <a:pPr marL="0" marR="0" lvl="0" indent="0" algn="l" rtl="0">
              <a:spcBef>
                <a:spcPts val="0"/>
              </a:spcBef>
              <a:spcAft>
                <a:spcPts val="0"/>
              </a:spcAft>
              <a:buNone/>
            </a:pPr>
            <a:r>
              <a:rPr lang="es-PE" sz="1800" b="0" i="0">
                <a:solidFill>
                  <a:srgbClr val="000000"/>
                </a:solidFill>
                <a:latin typeface="Consolas"/>
                <a:ea typeface="Consolas"/>
                <a:cs typeface="Consolas"/>
                <a:sym typeface="Consolas"/>
              </a:rPr>
              <a:t>Orders.OrderDate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Orders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INNER</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JOIN</a:t>
            </a:r>
            <a:r>
              <a:rPr lang="es-PE" sz="1800" b="0" i="0">
                <a:solidFill>
                  <a:srgbClr val="000000"/>
                </a:solidFill>
                <a:latin typeface="Consolas"/>
                <a:ea typeface="Consolas"/>
                <a:cs typeface="Consolas"/>
                <a:sym typeface="Consolas"/>
              </a:rPr>
              <a:t> Customers </a:t>
            </a:r>
            <a:endParaRPr/>
          </a:p>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ON</a:t>
            </a:r>
            <a:r>
              <a:rPr lang="es-PE" sz="1800" b="0" i="0">
                <a:solidFill>
                  <a:srgbClr val="000000"/>
                </a:solidFill>
                <a:latin typeface="Consolas"/>
                <a:ea typeface="Consolas"/>
                <a:cs typeface="Consolas"/>
                <a:sym typeface="Consolas"/>
              </a:rPr>
              <a:t> Orders.CustomerID = Customers.CustomerID;</a:t>
            </a:r>
            <a:endParaRPr sz="1800">
              <a:solidFill>
                <a:schemeClr val="dk1"/>
              </a:solidFill>
              <a:latin typeface="Calibri"/>
              <a:ea typeface="Calibri"/>
              <a:cs typeface="Calibri"/>
              <a:sym typeface="Calibri"/>
            </a:endParaRPr>
          </a:p>
        </p:txBody>
      </p:sp>
      <p:pic>
        <p:nvPicPr>
          <p:cNvPr id="687" name="Google Shape;687;p43"/>
          <p:cNvPicPr preferRelativeResize="0"/>
          <p:nvPr/>
        </p:nvPicPr>
        <p:blipFill rotWithShape="1">
          <a:blip r:embed="rId5">
            <a:alphaModFix/>
          </a:blip>
          <a:srcRect/>
          <a:stretch/>
        </p:blipFill>
        <p:spPr>
          <a:xfrm>
            <a:off x="2129065" y="3797474"/>
            <a:ext cx="8674100" cy="3251200"/>
          </a:xfrm>
          <a:prstGeom prst="rect">
            <a:avLst/>
          </a:prstGeom>
          <a:noFill/>
          <a:ln>
            <a:noFill/>
          </a:ln>
        </p:spPr>
      </p:pic>
      <p:pic>
        <p:nvPicPr>
          <p:cNvPr id="688" name="Google Shape;688;p43"/>
          <p:cNvPicPr preferRelativeResize="0"/>
          <p:nvPr/>
        </p:nvPicPr>
        <p:blipFill>
          <a:blip r:embed="rId6">
            <a:alphaModFix/>
          </a:blip>
          <a:stretch>
            <a:fillRect/>
          </a:stretch>
        </p:blipFill>
        <p:spPr>
          <a:xfrm>
            <a:off x="0" y="5878300"/>
            <a:ext cx="12191999" cy="979700"/>
          </a:xfrm>
          <a:prstGeom prst="rect">
            <a:avLst/>
          </a:prstGeom>
          <a:noFill/>
          <a:ln>
            <a:noFill/>
          </a:ln>
        </p:spPr>
      </p:pic>
      <p:pic>
        <p:nvPicPr>
          <p:cNvPr id="689" name="Google Shape;689;p43"/>
          <p:cNvPicPr preferRelativeResize="0"/>
          <p:nvPr/>
        </p:nvPicPr>
        <p:blipFill>
          <a:blip r:embed="rId7">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4"/>
          <p:cNvSpPr txBox="1"/>
          <p:nvPr/>
        </p:nvSpPr>
        <p:spPr>
          <a:xfrm>
            <a:off x="291192" y="650988"/>
            <a:ext cx="2198914" cy="951366"/>
          </a:xfrm>
          <a:prstGeom prst="rect">
            <a:avLst/>
          </a:prstGeom>
          <a:noFill/>
          <a:ln>
            <a:noFill/>
          </a:ln>
        </p:spPr>
        <p:txBody>
          <a:bodyPr spcFirstLastPara="1" wrap="square" lIns="91425" tIns="45700" rIns="91425" bIns="45700" anchor="b" anchorCtr="0">
            <a:normAutofit fontScale="90000" lnSpcReduction="10000"/>
          </a:bodyPr>
          <a:lstStyle/>
          <a:p>
            <a:pPr marL="0" marR="0" lvl="0" indent="0" algn="l" rtl="0">
              <a:lnSpc>
                <a:spcPct val="90000"/>
              </a:lnSpc>
              <a:spcBef>
                <a:spcPts val="0"/>
              </a:spcBef>
              <a:spcAft>
                <a:spcPts val="0"/>
              </a:spcAft>
              <a:buClr>
                <a:schemeClr val="dk1"/>
              </a:buClr>
              <a:buSzPct val="100000"/>
              <a:buFont typeface="Calibri"/>
              <a:buNone/>
            </a:pPr>
            <a:r>
              <a:rPr lang="es-PE" sz="3600">
                <a:solidFill>
                  <a:schemeClr val="dk1"/>
                </a:solidFill>
                <a:latin typeface="Calibri"/>
                <a:ea typeface="Calibri"/>
                <a:cs typeface="Calibri"/>
                <a:sym typeface="Calibri"/>
              </a:rPr>
              <a:t>Sentencia</a:t>
            </a:r>
            <a:endParaRPr/>
          </a:p>
          <a:p>
            <a:pPr marL="0" marR="0" lvl="0" indent="0" algn="l"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iNNER JOIN</a:t>
            </a:r>
            <a:endParaRPr/>
          </a:p>
        </p:txBody>
      </p:sp>
      <p:pic>
        <p:nvPicPr>
          <p:cNvPr id="695" name="Google Shape;695;p44"/>
          <p:cNvPicPr preferRelativeResize="0"/>
          <p:nvPr/>
        </p:nvPicPr>
        <p:blipFill rotWithShape="1">
          <a:blip r:embed="rId3">
            <a:alphaModFix/>
          </a:blip>
          <a:srcRect/>
          <a:stretch/>
        </p:blipFill>
        <p:spPr>
          <a:xfrm>
            <a:off x="7601857" y="2468325"/>
            <a:ext cx="3053767" cy="2213981"/>
          </a:xfrm>
          <a:prstGeom prst="rect">
            <a:avLst/>
          </a:prstGeom>
          <a:noFill/>
          <a:ln>
            <a:noFill/>
          </a:ln>
        </p:spPr>
      </p:pic>
      <p:sp>
        <p:nvSpPr>
          <p:cNvPr id="696" name="Google Shape;696;p44"/>
          <p:cNvSpPr/>
          <p:nvPr/>
        </p:nvSpPr>
        <p:spPr>
          <a:xfrm>
            <a:off x="405492" y="2975152"/>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column_name(s)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table1</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INNER</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JOIN</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table2</a:t>
            </a:r>
            <a:br>
              <a:rPr lang="es-PE" sz="1800" b="0" i="1">
                <a:solidFill>
                  <a:srgbClr val="000000"/>
                </a:solidFill>
                <a:latin typeface="Consolas"/>
                <a:ea typeface="Consolas"/>
                <a:cs typeface="Consolas"/>
                <a:sym typeface="Consolas"/>
              </a:rPr>
            </a:br>
            <a:r>
              <a:rPr lang="es-PE" sz="1800" b="0" i="0">
                <a:solidFill>
                  <a:srgbClr val="0000CD"/>
                </a:solidFill>
                <a:latin typeface="Consolas"/>
                <a:ea typeface="Consolas"/>
                <a:cs typeface="Consolas"/>
                <a:sym typeface="Consolas"/>
              </a:rPr>
              <a:t>ON</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table1.column_name </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table2.column_name</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pic>
        <p:nvPicPr>
          <p:cNvPr id="697" name="Google Shape;697;p44"/>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698" name="Google Shape;698;p44"/>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5"/>
          <p:cNvSpPr txBox="1"/>
          <p:nvPr/>
        </p:nvSpPr>
        <p:spPr>
          <a:xfrm>
            <a:off x="291192" y="650988"/>
            <a:ext cx="2198914" cy="951366"/>
          </a:xfrm>
          <a:prstGeom prst="rect">
            <a:avLst/>
          </a:prstGeom>
          <a:noFill/>
          <a:ln>
            <a:noFill/>
          </a:ln>
        </p:spPr>
        <p:txBody>
          <a:bodyPr spcFirstLastPara="1" wrap="square" lIns="91425" tIns="45700" rIns="91425" bIns="45700" anchor="b" anchorCtr="0">
            <a:normAutofit fontScale="90000" lnSpcReduction="10000"/>
          </a:bodyPr>
          <a:lstStyle/>
          <a:p>
            <a:pPr marL="0" marR="0" lvl="0" indent="0" algn="l" rtl="0">
              <a:lnSpc>
                <a:spcPct val="90000"/>
              </a:lnSpc>
              <a:spcBef>
                <a:spcPts val="0"/>
              </a:spcBef>
              <a:spcAft>
                <a:spcPts val="0"/>
              </a:spcAft>
              <a:buClr>
                <a:schemeClr val="dk1"/>
              </a:buClr>
              <a:buSzPct val="100000"/>
              <a:buFont typeface="Calibri"/>
              <a:buNone/>
            </a:pPr>
            <a:r>
              <a:rPr lang="es-PE" sz="3600">
                <a:solidFill>
                  <a:schemeClr val="dk1"/>
                </a:solidFill>
                <a:latin typeface="Calibri"/>
                <a:ea typeface="Calibri"/>
                <a:cs typeface="Calibri"/>
                <a:sym typeface="Calibri"/>
              </a:rPr>
              <a:t>Sentencia</a:t>
            </a:r>
            <a:endParaRPr/>
          </a:p>
          <a:p>
            <a:pPr marL="0" marR="0" lvl="0" indent="0" algn="l"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iNNER JOIN</a:t>
            </a:r>
            <a:endParaRPr/>
          </a:p>
        </p:txBody>
      </p:sp>
      <p:pic>
        <p:nvPicPr>
          <p:cNvPr id="704" name="Google Shape;704;p45"/>
          <p:cNvPicPr preferRelativeResize="0"/>
          <p:nvPr/>
        </p:nvPicPr>
        <p:blipFill rotWithShape="1">
          <a:blip r:embed="rId3">
            <a:alphaModFix/>
          </a:blip>
          <a:srcRect/>
          <a:stretch/>
        </p:blipFill>
        <p:spPr>
          <a:xfrm>
            <a:off x="4898276" y="0"/>
            <a:ext cx="7002534" cy="1902181"/>
          </a:xfrm>
          <a:prstGeom prst="rect">
            <a:avLst/>
          </a:prstGeom>
          <a:noFill/>
          <a:ln>
            <a:noFill/>
          </a:ln>
        </p:spPr>
      </p:pic>
      <p:pic>
        <p:nvPicPr>
          <p:cNvPr id="705" name="Google Shape;705;p45"/>
          <p:cNvPicPr preferRelativeResize="0"/>
          <p:nvPr/>
        </p:nvPicPr>
        <p:blipFill rotWithShape="1">
          <a:blip r:embed="rId4">
            <a:alphaModFix/>
          </a:blip>
          <a:srcRect/>
          <a:stretch/>
        </p:blipFill>
        <p:spPr>
          <a:xfrm>
            <a:off x="4898273" y="1902181"/>
            <a:ext cx="7002535" cy="2377565"/>
          </a:xfrm>
          <a:prstGeom prst="rect">
            <a:avLst/>
          </a:prstGeom>
          <a:noFill/>
          <a:ln>
            <a:noFill/>
          </a:ln>
        </p:spPr>
      </p:pic>
      <p:sp>
        <p:nvSpPr>
          <p:cNvPr id="706" name="Google Shape;706;p45"/>
          <p:cNvSpPr/>
          <p:nvPr/>
        </p:nvSpPr>
        <p:spPr>
          <a:xfrm>
            <a:off x="291192" y="2213800"/>
            <a:ext cx="609600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s-PE" sz="1800" b="0" i="0">
                <a:solidFill>
                  <a:srgbClr val="000000"/>
                </a:solidFill>
                <a:latin typeface="Consolas"/>
                <a:ea typeface="Consolas"/>
                <a:cs typeface="Consolas"/>
                <a:sym typeface="Consolas"/>
              </a:rPr>
              <a:t>Orders.OrderID, </a:t>
            </a:r>
            <a:endParaRPr/>
          </a:p>
          <a:p>
            <a:pPr marL="0" marR="0" lvl="0" indent="0" algn="l" rtl="0">
              <a:spcBef>
                <a:spcPts val="0"/>
              </a:spcBef>
              <a:spcAft>
                <a:spcPts val="0"/>
              </a:spcAft>
              <a:buNone/>
            </a:pPr>
            <a:r>
              <a:rPr lang="es-PE" sz="1800" b="0" i="0">
                <a:solidFill>
                  <a:srgbClr val="000000"/>
                </a:solidFill>
                <a:latin typeface="Consolas"/>
                <a:ea typeface="Consolas"/>
                <a:cs typeface="Consolas"/>
                <a:sym typeface="Consolas"/>
              </a:rPr>
              <a:t>Customers.CustomerName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Orders </a:t>
            </a:r>
            <a:r>
              <a:rPr lang="es-PE" sz="1800" b="0" i="0">
                <a:solidFill>
                  <a:srgbClr val="0070C0"/>
                </a:solidFill>
                <a:latin typeface="Consolas"/>
                <a:ea typeface="Consolas"/>
                <a:cs typeface="Consolas"/>
                <a:sym typeface="Consolas"/>
              </a:rPr>
              <a:t>AS</a:t>
            </a:r>
            <a:r>
              <a:rPr lang="es-PE" sz="1800" b="0" i="0">
                <a:solidFill>
                  <a:srgbClr val="000000"/>
                </a:solidFill>
                <a:latin typeface="Consolas"/>
                <a:ea typeface="Consolas"/>
                <a:cs typeface="Consolas"/>
                <a:sym typeface="Consolas"/>
              </a:rPr>
              <a:t> O</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INNER</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JOIN</a:t>
            </a:r>
            <a:r>
              <a:rPr lang="es-PE" sz="1800" b="0" i="0">
                <a:solidFill>
                  <a:srgbClr val="000000"/>
                </a:solidFill>
                <a:latin typeface="Consolas"/>
                <a:ea typeface="Consolas"/>
                <a:cs typeface="Consolas"/>
                <a:sym typeface="Consolas"/>
              </a:rPr>
              <a:t> Customers </a:t>
            </a:r>
            <a:r>
              <a:rPr lang="es-PE" sz="1800" b="0" i="0">
                <a:solidFill>
                  <a:srgbClr val="0070C0"/>
                </a:solidFill>
                <a:latin typeface="Consolas"/>
                <a:ea typeface="Consolas"/>
                <a:cs typeface="Consolas"/>
                <a:sym typeface="Consolas"/>
              </a:rPr>
              <a:t>AS</a:t>
            </a:r>
            <a:r>
              <a:rPr lang="es-PE" sz="1800" b="0" i="0">
                <a:solidFill>
                  <a:srgbClr val="000000"/>
                </a:solidFill>
                <a:latin typeface="Consolas"/>
                <a:ea typeface="Consolas"/>
                <a:cs typeface="Consolas"/>
                <a:sym typeface="Consolas"/>
              </a:rPr>
              <a:t> C </a:t>
            </a:r>
            <a:endParaRPr/>
          </a:p>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ON</a:t>
            </a:r>
            <a:r>
              <a:rPr lang="es-PE" sz="1800" b="0" i="0">
                <a:solidFill>
                  <a:srgbClr val="000000"/>
                </a:solidFill>
                <a:latin typeface="Consolas"/>
                <a:ea typeface="Consolas"/>
                <a:cs typeface="Consolas"/>
                <a:sym typeface="Consolas"/>
              </a:rPr>
              <a:t> O.CustomerID = C.CustomerID;</a:t>
            </a:r>
            <a:endParaRPr sz="1800">
              <a:solidFill>
                <a:schemeClr val="dk1"/>
              </a:solidFill>
              <a:latin typeface="Calibri"/>
              <a:ea typeface="Calibri"/>
              <a:cs typeface="Calibri"/>
              <a:sym typeface="Calibri"/>
            </a:endParaRPr>
          </a:p>
        </p:txBody>
      </p:sp>
      <p:pic>
        <p:nvPicPr>
          <p:cNvPr id="707" name="Google Shape;707;p45"/>
          <p:cNvPicPr preferRelativeResize="0"/>
          <p:nvPr/>
        </p:nvPicPr>
        <p:blipFill rotWithShape="1">
          <a:blip r:embed="rId5">
            <a:alphaModFix/>
          </a:blip>
          <a:srcRect l="1607"/>
          <a:stretch/>
        </p:blipFill>
        <p:spPr>
          <a:xfrm>
            <a:off x="4372398" y="2139297"/>
            <a:ext cx="7647512" cy="5892800"/>
          </a:xfrm>
          <a:prstGeom prst="rect">
            <a:avLst/>
          </a:prstGeom>
          <a:noFill/>
          <a:ln>
            <a:noFill/>
          </a:ln>
        </p:spPr>
      </p:pic>
      <p:pic>
        <p:nvPicPr>
          <p:cNvPr id="708" name="Google Shape;708;p45"/>
          <p:cNvPicPr preferRelativeResize="0"/>
          <p:nvPr/>
        </p:nvPicPr>
        <p:blipFill>
          <a:blip r:embed="rId6">
            <a:alphaModFix/>
          </a:blip>
          <a:stretch>
            <a:fillRect/>
          </a:stretch>
        </p:blipFill>
        <p:spPr>
          <a:xfrm>
            <a:off x="0" y="5878300"/>
            <a:ext cx="12191999" cy="979700"/>
          </a:xfrm>
          <a:prstGeom prst="rect">
            <a:avLst/>
          </a:prstGeom>
          <a:noFill/>
          <a:ln>
            <a:noFill/>
          </a:ln>
        </p:spPr>
      </p:pic>
      <p:pic>
        <p:nvPicPr>
          <p:cNvPr id="709" name="Google Shape;709;p45"/>
          <p:cNvPicPr preferRelativeResize="0"/>
          <p:nvPr/>
        </p:nvPicPr>
        <p:blipFill>
          <a:blip r:embed="rId7">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6"/>
          <p:cNvSpPr txBox="1"/>
          <p:nvPr/>
        </p:nvSpPr>
        <p:spPr>
          <a:xfrm>
            <a:off x="291192" y="650988"/>
            <a:ext cx="2198914" cy="951366"/>
          </a:xfrm>
          <a:prstGeom prst="rect">
            <a:avLst/>
          </a:prstGeom>
          <a:noFill/>
          <a:ln>
            <a:noFill/>
          </a:ln>
        </p:spPr>
        <p:txBody>
          <a:bodyPr spcFirstLastPara="1" wrap="square" lIns="91425" tIns="45700" rIns="91425" bIns="45700" anchor="b" anchorCtr="0">
            <a:normAutofit fontScale="90000" lnSpcReduction="10000"/>
          </a:bodyPr>
          <a:lstStyle/>
          <a:p>
            <a:pPr marL="0" marR="0" lvl="0" indent="0" algn="l" rtl="0">
              <a:lnSpc>
                <a:spcPct val="90000"/>
              </a:lnSpc>
              <a:spcBef>
                <a:spcPts val="0"/>
              </a:spcBef>
              <a:spcAft>
                <a:spcPts val="0"/>
              </a:spcAft>
              <a:buClr>
                <a:schemeClr val="dk1"/>
              </a:buClr>
              <a:buSzPct val="100000"/>
              <a:buFont typeface="Calibri"/>
              <a:buNone/>
            </a:pPr>
            <a:r>
              <a:rPr lang="es-PE" sz="3600">
                <a:solidFill>
                  <a:schemeClr val="dk1"/>
                </a:solidFill>
                <a:latin typeface="Calibri"/>
                <a:ea typeface="Calibri"/>
                <a:cs typeface="Calibri"/>
                <a:sym typeface="Calibri"/>
              </a:rPr>
              <a:t>Sentencia</a:t>
            </a:r>
            <a:endParaRPr/>
          </a:p>
          <a:p>
            <a:pPr marL="0" marR="0" lvl="0" indent="0" algn="l"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LEFT JOIN</a:t>
            </a:r>
            <a:endParaRPr/>
          </a:p>
        </p:txBody>
      </p:sp>
      <p:sp>
        <p:nvSpPr>
          <p:cNvPr id="715" name="Google Shape;715;p46"/>
          <p:cNvSpPr/>
          <p:nvPr/>
        </p:nvSpPr>
        <p:spPr>
          <a:xfrm>
            <a:off x="291192" y="2828835"/>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column_name(s)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table1</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LEFT</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JOIN</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table2</a:t>
            </a:r>
            <a:br>
              <a:rPr lang="es-PE" sz="1800" b="0" i="1">
                <a:solidFill>
                  <a:srgbClr val="000000"/>
                </a:solidFill>
                <a:latin typeface="Consolas"/>
                <a:ea typeface="Consolas"/>
                <a:cs typeface="Consolas"/>
                <a:sym typeface="Consolas"/>
              </a:rPr>
            </a:br>
            <a:r>
              <a:rPr lang="es-PE" sz="1800" b="0" i="0">
                <a:solidFill>
                  <a:srgbClr val="0000CD"/>
                </a:solidFill>
                <a:latin typeface="Consolas"/>
                <a:ea typeface="Consolas"/>
                <a:cs typeface="Consolas"/>
                <a:sym typeface="Consolas"/>
              </a:rPr>
              <a:t>ON</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table1.column_name </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table2.column_name</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pic>
        <p:nvPicPr>
          <p:cNvPr id="716" name="Google Shape;716;p46"/>
          <p:cNvPicPr preferRelativeResize="0"/>
          <p:nvPr/>
        </p:nvPicPr>
        <p:blipFill rotWithShape="1">
          <a:blip r:embed="rId3">
            <a:alphaModFix/>
          </a:blip>
          <a:srcRect/>
          <a:stretch/>
        </p:blipFill>
        <p:spPr>
          <a:xfrm>
            <a:off x="7389587" y="2236627"/>
            <a:ext cx="3289300" cy="2384743"/>
          </a:xfrm>
          <a:prstGeom prst="rect">
            <a:avLst/>
          </a:prstGeom>
          <a:noFill/>
          <a:ln>
            <a:noFill/>
          </a:ln>
        </p:spPr>
      </p:pic>
      <p:pic>
        <p:nvPicPr>
          <p:cNvPr id="717" name="Google Shape;717;p46"/>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718" name="Google Shape;718;p46"/>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8" name="Google Shape;218;p12"/>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5" name="Google Shape;203;p10"/>
          <p:cNvPicPr preferRelativeResize="0"/>
          <p:nvPr/>
        </p:nvPicPr>
        <p:blipFill>
          <a:blip r:embed="rId4">
            <a:alphaModFix/>
          </a:blip>
          <a:stretch>
            <a:fillRect/>
          </a:stretch>
        </p:blipFill>
        <p:spPr>
          <a:xfrm>
            <a:off x="10327623" y="3225987"/>
            <a:ext cx="1582275" cy="2511550"/>
          </a:xfrm>
          <a:prstGeom prst="rect">
            <a:avLst/>
          </a:prstGeom>
          <a:noFill/>
          <a:ln>
            <a:noFill/>
          </a:ln>
        </p:spPr>
      </p:pic>
      <p:pic>
        <p:nvPicPr>
          <p:cNvPr id="6" name="5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7" name="16 Grupo"/>
          <p:cNvGrpSpPr/>
          <p:nvPr/>
        </p:nvGrpSpPr>
        <p:grpSpPr>
          <a:xfrm>
            <a:off x="4688708" y="58368"/>
            <a:ext cx="4756849" cy="5963055"/>
            <a:chOff x="4688708" y="0"/>
            <a:chExt cx="5116749" cy="6858000"/>
          </a:xfrm>
        </p:grpSpPr>
        <p:pic>
          <p:nvPicPr>
            <p:cNvPr id="8" name="7 Imagen" descr="pngegg (23).png"/>
            <p:cNvPicPr>
              <a:picLocks noChangeAspect="1"/>
            </p:cNvPicPr>
            <p:nvPr/>
          </p:nvPicPr>
          <p:blipFill>
            <a:blip r:embed="rId6"/>
            <a:stretch>
              <a:fillRect/>
            </a:stretch>
          </p:blipFill>
          <p:spPr>
            <a:xfrm>
              <a:off x="4688708" y="0"/>
              <a:ext cx="5116749" cy="6858000"/>
            </a:xfrm>
            <a:prstGeom prst="rect">
              <a:avLst/>
            </a:prstGeom>
          </p:spPr>
        </p:pic>
        <p:sp>
          <p:nvSpPr>
            <p:cNvPr id="9" name="8 CuadroTexto"/>
            <p:cNvSpPr txBox="1"/>
            <p:nvPr/>
          </p:nvSpPr>
          <p:spPr>
            <a:xfrm>
              <a:off x="6021398" y="0"/>
              <a:ext cx="2159541" cy="646331"/>
            </a:xfrm>
            <a:prstGeom prst="rect">
              <a:avLst/>
            </a:prstGeom>
            <a:solidFill>
              <a:schemeClr val="bg1"/>
            </a:solidFill>
          </p:spPr>
          <p:txBody>
            <a:bodyPr wrap="square" rtlCol="0">
              <a:spAutoFit/>
            </a:bodyPr>
            <a:lstStyle/>
            <a:p>
              <a:r>
                <a:rPr lang="es-US" sz="3600" dirty="0" smtClean="0"/>
                <a:t>IT</a:t>
              </a:r>
              <a:endParaRPr lang="es-ES" sz="3600" dirty="0"/>
            </a:p>
          </p:txBody>
        </p:sp>
        <p:sp>
          <p:nvSpPr>
            <p:cNvPr id="10" name="9 CuadroTexto"/>
            <p:cNvSpPr txBox="1"/>
            <p:nvPr/>
          </p:nvSpPr>
          <p:spPr>
            <a:xfrm>
              <a:off x="6206225" y="833337"/>
              <a:ext cx="2169267" cy="523220"/>
            </a:xfrm>
            <a:prstGeom prst="rect">
              <a:avLst/>
            </a:prstGeom>
            <a:solidFill>
              <a:schemeClr val="bg1"/>
            </a:solidFill>
          </p:spPr>
          <p:txBody>
            <a:bodyPr wrap="square" rtlCol="0">
              <a:spAutoFit/>
            </a:bodyPr>
            <a:lstStyle/>
            <a:p>
              <a:r>
                <a:rPr lang="es-US" sz="2800" dirty="0" smtClean="0"/>
                <a:t>Educación</a:t>
              </a:r>
              <a:endParaRPr lang="es-ES" sz="3600" dirty="0"/>
            </a:p>
          </p:txBody>
        </p:sp>
        <p:sp>
          <p:nvSpPr>
            <p:cNvPr id="11" name="10 CuadroTexto"/>
            <p:cNvSpPr txBox="1"/>
            <p:nvPr/>
          </p:nvSpPr>
          <p:spPr>
            <a:xfrm>
              <a:off x="5988974" y="1559668"/>
              <a:ext cx="2169267" cy="523220"/>
            </a:xfrm>
            <a:prstGeom prst="rect">
              <a:avLst/>
            </a:prstGeom>
            <a:solidFill>
              <a:schemeClr val="bg1"/>
            </a:solidFill>
          </p:spPr>
          <p:txBody>
            <a:bodyPr wrap="square" rtlCol="0">
              <a:spAutoFit/>
            </a:bodyPr>
            <a:lstStyle/>
            <a:p>
              <a:r>
                <a:rPr lang="es-US" sz="2800" dirty="0" smtClean="0"/>
                <a:t>Ciencia</a:t>
              </a:r>
              <a:endParaRPr lang="es-ES" sz="3600" dirty="0"/>
            </a:p>
          </p:txBody>
        </p:sp>
        <p:sp>
          <p:nvSpPr>
            <p:cNvPr id="12" name="11 CuadroTexto"/>
            <p:cNvSpPr txBox="1"/>
            <p:nvPr/>
          </p:nvSpPr>
          <p:spPr>
            <a:xfrm>
              <a:off x="6241893" y="2415703"/>
              <a:ext cx="2169267" cy="523220"/>
            </a:xfrm>
            <a:prstGeom prst="rect">
              <a:avLst/>
            </a:prstGeom>
            <a:solidFill>
              <a:schemeClr val="bg1"/>
            </a:solidFill>
          </p:spPr>
          <p:txBody>
            <a:bodyPr wrap="square" rtlCol="0">
              <a:spAutoFit/>
            </a:bodyPr>
            <a:lstStyle/>
            <a:p>
              <a:r>
                <a:rPr lang="es-US" sz="2800" dirty="0" smtClean="0"/>
                <a:t>Salud</a:t>
              </a:r>
              <a:endParaRPr lang="es-ES" sz="3600" dirty="0"/>
            </a:p>
          </p:txBody>
        </p:sp>
        <p:sp>
          <p:nvSpPr>
            <p:cNvPr id="13" name="12 CuadroTexto"/>
            <p:cNvSpPr txBox="1"/>
            <p:nvPr/>
          </p:nvSpPr>
          <p:spPr>
            <a:xfrm>
              <a:off x="6001943" y="3135550"/>
              <a:ext cx="2234119" cy="523220"/>
            </a:xfrm>
            <a:prstGeom prst="rect">
              <a:avLst/>
            </a:prstGeom>
            <a:solidFill>
              <a:schemeClr val="bg1"/>
            </a:solidFill>
          </p:spPr>
          <p:txBody>
            <a:bodyPr wrap="square" rtlCol="0">
              <a:spAutoFit/>
            </a:bodyPr>
            <a:lstStyle/>
            <a:p>
              <a:r>
                <a:rPr lang="es-US" sz="2800" dirty="0" smtClean="0"/>
                <a:t>Gamer</a:t>
              </a:r>
            </a:p>
          </p:txBody>
        </p:sp>
        <p:sp>
          <p:nvSpPr>
            <p:cNvPr id="14" name="13 CuadroTexto"/>
            <p:cNvSpPr txBox="1"/>
            <p:nvPr/>
          </p:nvSpPr>
          <p:spPr>
            <a:xfrm>
              <a:off x="6241894" y="3942945"/>
              <a:ext cx="2169267" cy="523220"/>
            </a:xfrm>
            <a:prstGeom prst="rect">
              <a:avLst/>
            </a:prstGeom>
            <a:solidFill>
              <a:schemeClr val="bg1"/>
            </a:solidFill>
          </p:spPr>
          <p:txBody>
            <a:bodyPr wrap="square" rtlCol="0">
              <a:spAutoFit/>
            </a:bodyPr>
            <a:lstStyle/>
            <a:p>
              <a:r>
                <a:rPr lang="es-US" sz="2800" dirty="0" smtClean="0"/>
                <a:t>Marketing</a:t>
              </a:r>
              <a:endParaRPr lang="es-ES" sz="3600" dirty="0"/>
            </a:p>
          </p:txBody>
        </p:sp>
        <p:sp>
          <p:nvSpPr>
            <p:cNvPr id="15" name="14 CuadroTexto"/>
            <p:cNvSpPr txBox="1"/>
            <p:nvPr/>
          </p:nvSpPr>
          <p:spPr>
            <a:xfrm>
              <a:off x="5988974" y="4769796"/>
              <a:ext cx="2169267" cy="523220"/>
            </a:xfrm>
            <a:prstGeom prst="rect">
              <a:avLst/>
            </a:prstGeom>
            <a:solidFill>
              <a:schemeClr val="bg1"/>
            </a:solidFill>
          </p:spPr>
          <p:txBody>
            <a:bodyPr wrap="square" rtlCol="0">
              <a:spAutoFit/>
            </a:bodyPr>
            <a:lstStyle/>
            <a:p>
              <a:r>
                <a:rPr lang="es-US" sz="2800" dirty="0" smtClean="0"/>
                <a:t>Robótica</a:t>
              </a:r>
              <a:endParaRPr lang="es-ES" sz="3600" dirty="0"/>
            </a:p>
          </p:txBody>
        </p:sp>
        <p:sp>
          <p:nvSpPr>
            <p:cNvPr id="16" name="15 CuadroTexto"/>
            <p:cNvSpPr txBox="1"/>
            <p:nvPr/>
          </p:nvSpPr>
          <p:spPr>
            <a:xfrm>
              <a:off x="6271077" y="5509098"/>
              <a:ext cx="2153053" cy="584775"/>
            </a:xfrm>
            <a:prstGeom prst="rect">
              <a:avLst/>
            </a:prstGeom>
            <a:solidFill>
              <a:schemeClr val="bg1"/>
            </a:solidFill>
          </p:spPr>
          <p:txBody>
            <a:bodyPr wrap="square" rtlCol="0">
              <a:spAutoFit/>
            </a:bodyPr>
            <a:lstStyle/>
            <a:p>
              <a:r>
                <a:rPr lang="es-US" sz="3200" dirty="0" smtClean="0"/>
                <a:t>Telecomu</a:t>
              </a:r>
              <a:r>
                <a:rPr lang="es-US" sz="2000" dirty="0" smtClean="0"/>
                <a:t>.</a:t>
              </a:r>
              <a:endParaRPr lang="es-ES" sz="2800" dirty="0"/>
            </a:p>
          </p:txBody>
        </p:sp>
      </p:grpSp>
      <p:sp>
        <p:nvSpPr>
          <p:cNvPr id="18" name="Google Shape;216;p12"/>
          <p:cNvSpPr txBox="1">
            <a:spLocks noGrp="1"/>
          </p:cNvSpPr>
          <p:nvPr>
            <p:ph type="title"/>
          </p:nvPr>
        </p:nvSpPr>
        <p:spPr>
          <a:xfrm>
            <a:off x="0" y="965302"/>
            <a:ext cx="4662791" cy="2604749"/>
          </a:xfrm>
          <a:prstGeom prst="rect">
            <a:avLst/>
          </a:prstGeom>
          <a:noFill/>
          <a:ln>
            <a:noFill/>
          </a:ln>
        </p:spPr>
        <p:txBody>
          <a:bodyPr spcFirstLastPara="1" wrap="square" lIns="91425" tIns="45700" rIns="91425" bIns="45700" anchor="ctr" anchorCtr="0">
            <a:normAutofit/>
          </a:bodyPr>
          <a:lstStyle/>
          <a:p>
            <a:pPr>
              <a:buSzPts val="4400"/>
            </a:pPr>
            <a:r>
              <a:rPr lang="es-US" sz="3200" b="1" dirty="0">
                <a:latin typeface="Nunito"/>
                <a:ea typeface="Nunito"/>
                <a:cs typeface="Nunito"/>
                <a:sym typeface="Nunito"/>
              </a:rPr>
              <a:t>En que industria puedo aplicar PYTHON</a:t>
            </a:r>
            <a:r>
              <a:rPr lang="es-US" sz="3200" b="1" dirty="0" smtClean="0">
                <a:latin typeface="Nunito"/>
                <a:ea typeface="Nunito"/>
                <a:cs typeface="Nunito"/>
                <a:sym typeface="Nunito"/>
              </a:rPr>
              <a:t>?</a:t>
            </a:r>
            <a:endParaRPr lang="es-US" sz="3200" b="1"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7"/>
          <p:cNvSpPr txBox="1"/>
          <p:nvPr/>
        </p:nvSpPr>
        <p:spPr>
          <a:xfrm>
            <a:off x="291192" y="650988"/>
            <a:ext cx="2199000" cy="951300"/>
          </a:xfrm>
          <a:prstGeom prst="rect">
            <a:avLst/>
          </a:prstGeom>
          <a:noFill/>
          <a:ln>
            <a:noFill/>
          </a:ln>
        </p:spPr>
        <p:txBody>
          <a:bodyPr spcFirstLastPara="1" wrap="square" lIns="91425" tIns="45700" rIns="91425" bIns="45700" anchor="b" anchorCtr="0">
            <a:normAutofit fontScale="90000" lnSpcReduction="10000"/>
          </a:bodyPr>
          <a:lstStyle/>
          <a:p>
            <a:pPr marL="0" marR="0" lvl="0" indent="0" algn="l" rtl="0">
              <a:lnSpc>
                <a:spcPct val="90000"/>
              </a:lnSpc>
              <a:spcBef>
                <a:spcPts val="0"/>
              </a:spcBef>
              <a:spcAft>
                <a:spcPts val="0"/>
              </a:spcAft>
              <a:buClr>
                <a:schemeClr val="dk1"/>
              </a:buClr>
              <a:buSzPct val="100000"/>
              <a:buFont typeface="Calibri"/>
              <a:buNone/>
            </a:pPr>
            <a:r>
              <a:rPr lang="es-PE" sz="3600">
                <a:solidFill>
                  <a:schemeClr val="dk1"/>
                </a:solidFill>
                <a:latin typeface="Calibri"/>
                <a:ea typeface="Calibri"/>
                <a:cs typeface="Calibri"/>
                <a:sym typeface="Calibri"/>
              </a:rPr>
              <a:t>Sentencia</a:t>
            </a:r>
            <a:endParaRPr/>
          </a:p>
          <a:p>
            <a:pPr marL="0" marR="0" lvl="0" indent="0" algn="l"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LEFT JOIN</a:t>
            </a:r>
            <a:endParaRPr/>
          </a:p>
        </p:txBody>
      </p:sp>
      <p:pic>
        <p:nvPicPr>
          <p:cNvPr id="724" name="Google Shape;724;p47"/>
          <p:cNvPicPr preferRelativeResize="0"/>
          <p:nvPr/>
        </p:nvPicPr>
        <p:blipFill rotWithShape="1">
          <a:blip r:embed="rId3">
            <a:alphaModFix/>
          </a:blip>
          <a:srcRect/>
          <a:stretch/>
        </p:blipFill>
        <p:spPr>
          <a:xfrm>
            <a:off x="4569277" y="0"/>
            <a:ext cx="7622723" cy="2651795"/>
          </a:xfrm>
          <a:prstGeom prst="rect">
            <a:avLst/>
          </a:prstGeom>
          <a:noFill/>
          <a:ln>
            <a:noFill/>
          </a:ln>
        </p:spPr>
      </p:pic>
      <p:pic>
        <p:nvPicPr>
          <p:cNvPr id="725" name="Google Shape;725;p47"/>
          <p:cNvPicPr preferRelativeResize="0"/>
          <p:nvPr/>
        </p:nvPicPr>
        <p:blipFill rotWithShape="1">
          <a:blip r:embed="rId4">
            <a:alphaModFix/>
          </a:blip>
          <a:srcRect/>
          <a:stretch/>
        </p:blipFill>
        <p:spPr>
          <a:xfrm>
            <a:off x="4569277" y="2737763"/>
            <a:ext cx="7745668" cy="1736264"/>
          </a:xfrm>
          <a:prstGeom prst="rect">
            <a:avLst/>
          </a:prstGeom>
          <a:noFill/>
          <a:ln>
            <a:noFill/>
          </a:ln>
        </p:spPr>
      </p:pic>
      <p:pic>
        <p:nvPicPr>
          <p:cNvPr id="726" name="Google Shape;726;p47"/>
          <p:cNvPicPr preferRelativeResize="0"/>
          <p:nvPr/>
        </p:nvPicPr>
        <p:blipFill rotWithShape="1">
          <a:blip r:embed="rId5">
            <a:alphaModFix/>
          </a:blip>
          <a:srcRect/>
          <a:stretch/>
        </p:blipFill>
        <p:spPr>
          <a:xfrm>
            <a:off x="1313886" y="4144449"/>
            <a:ext cx="10379529" cy="4751944"/>
          </a:xfrm>
          <a:prstGeom prst="rect">
            <a:avLst/>
          </a:prstGeom>
          <a:noFill/>
          <a:ln>
            <a:noFill/>
          </a:ln>
        </p:spPr>
      </p:pic>
      <p:sp>
        <p:nvSpPr>
          <p:cNvPr id="727" name="Google Shape;727;p47"/>
          <p:cNvSpPr/>
          <p:nvPr/>
        </p:nvSpPr>
        <p:spPr>
          <a:xfrm>
            <a:off x="291192" y="2113161"/>
            <a:ext cx="6096000" cy="2031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s-PE" sz="1800" b="0" i="0">
                <a:solidFill>
                  <a:srgbClr val="000000"/>
                </a:solidFill>
                <a:latin typeface="Consolas"/>
                <a:ea typeface="Consolas"/>
                <a:cs typeface="Consolas"/>
                <a:sym typeface="Consolas"/>
              </a:rPr>
              <a:t>Customers.CustomerName, </a:t>
            </a:r>
            <a:endParaRPr/>
          </a:p>
          <a:p>
            <a:pPr marL="0" marR="0" lvl="0" indent="0" algn="l" rtl="0">
              <a:spcBef>
                <a:spcPts val="0"/>
              </a:spcBef>
              <a:spcAft>
                <a:spcPts val="0"/>
              </a:spcAft>
              <a:buNone/>
            </a:pPr>
            <a:r>
              <a:rPr lang="es-PE" sz="1800" b="0" i="0">
                <a:solidFill>
                  <a:srgbClr val="000000"/>
                </a:solidFill>
                <a:latin typeface="Consolas"/>
                <a:ea typeface="Consolas"/>
                <a:cs typeface="Consolas"/>
                <a:sym typeface="Consolas"/>
              </a:rPr>
              <a:t>Orders.OrderID</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Customers </a:t>
            </a:r>
            <a:r>
              <a:rPr lang="es-PE" sz="1800" b="0" i="0">
                <a:solidFill>
                  <a:srgbClr val="0070C0"/>
                </a:solidFill>
                <a:latin typeface="Consolas"/>
                <a:ea typeface="Consolas"/>
                <a:cs typeface="Consolas"/>
                <a:sym typeface="Consolas"/>
              </a:rPr>
              <a:t>AS</a:t>
            </a:r>
            <a:r>
              <a:rPr lang="es-PE" sz="1800" b="0" i="0">
                <a:solidFill>
                  <a:srgbClr val="000000"/>
                </a:solidFill>
                <a:latin typeface="Consolas"/>
                <a:ea typeface="Consolas"/>
                <a:cs typeface="Consolas"/>
                <a:sym typeface="Consolas"/>
              </a:rPr>
              <a:t> C</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LEFT</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JOIN</a:t>
            </a:r>
            <a:r>
              <a:rPr lang="es-PE" sz="1800" b="0" i="0">
                <a:solidFill>
                  <a:srgbClr val="000000"/>
                </a:solidFill>
                <a:latin typeface="Consolas"/>
                <a:ea typeface="Consolas"/>
                <a:cs typeface="Consolas"/>
                <a:sym typeface="Consolas"/>
              </a:rPr>
              <a:t> Orders </a:t>
            </a:r>
            <a:r>
              <a:rPr lang="es-PE" sz="1800" b="0" i="0">
                <a:solidFill>
                  <a:srgbClr val="0070C0"/>
                </a:solidFill>
                <a:latin typeface="Consolas"/>
                <a:ea typeface="Consolas"/>
                <a:cs typeface="Consolas"/>
                <a:sym typeface="Consolas"/>
              </a:rPr>
              <a:t>AS </a:t>
            </a:r>
            <a:r>
              <a:rPr lang="es-PE" sz="1800" b="0" i="0">
                <a:solidFill>
                  <a:schemeClr val="dk1"/>
                </a:solidFill>
                <a:latin typeface="Consolas"/>
                <a:ea typeface="Consolas"/>
                <a:cs typeface="Consolas"/>
                <a:sym typeface="Consolas"/>
              </a:rPr>
              <a:t>O</a:t>
            </a:r>
            <a:endParaRPr/>
          </a:p>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ON</a:t>
            </a:r>
            <a:r>
              <a:rPr lang="es-PE" sz="1800" b="0" i="0">
                <a:solidFill>
                  <a:srgbClr val="000000"/>
                </a:solidFill>
                <a:latin typeface="Consolas"/>
                <a:ea typeface="Consolas"/>
                <a:cs typeface="Consolas"/>
                <a:sym typeface="Consolas"/>
              </a:rPr>
              <a:t> C.CustomerID = O.CustomerID</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ORDER</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BY</a:t>
            </a:r>
            <a:r>
              <a:rPr lang="es-PE" sz="1800" b="0" i="0">
                <a:solidFill>
                  <a:srgbClr val="000000"/>
                </a:solidFill>
                <a:latin typeface="Consolas"/>
                <a:ea typeface="Consolas"/>
                <a:cs typeface="Consolas"/>
                <a:sym typeface="Consolas"/>
              </a:rPr>
              <a:t> C.CustomerName;</a:t>
            </a:r>
            <a:endParaRPr sz="1800">
              <a:solidFill>
                <a:schemeClr val="dk1"/>
              </a:solidFill>
              <a:latin typeface="Calibri"/>
              <a:ea typeface="Calibri"/>
              <a:cs typeface="Calibri"/>
              <a:sym typeface="Calibri"/>
            </a:endParaRPr>
          </a:p>
        </p:txBody>
      </p:sp>
      <p:pic>
        <p:nvPicPr>
          <p:cNvPr id="728" name="Google Shape;728;p47"/>
          <p:cNvPicPr preferRelativeResize="0"/>
          <p:nvPr/>
        </p:nvPicPr>
        <p:blipFill>
          <a:blip r:embed="rId6">
            <a:alphaModFix/>
          </a:blip>
          <a:stretch>
            <a:fillRect/>
          </a:stretch>
        </p:blipFill>
        <p:spPr>
          <a:xfrm>
            <a:off x="0" y="5878300"/>
            <a:ext cx="12191999" cy="979700"/>
          </a:xfrm>
          <a:prstGeom prst="rect">
            <a:avLst/>
          </a:prstGeom>
          <a:noFill/>
          <a:ln>
            <a:noFill/>
          </a:ln>
        </p:spPr>
      </p:pic>
      <p:pic>
        <p:nvPicPr>
          <p:cNvPr id="729" name="Google Shape;729;p47"/>
          <p:cNvPicPr preferRelativeResize="0"/>
          <p:nvPr/>
        </p:nvPicPr>
        <p:blipFill>
          <a:blip r:embed="rId7">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8"/>
          <p:cNvSpPr txBox="1"/>
          <p:nvPr/>
        </p:nvSpPr>
        <p:spPr>
          <a:xfrm>
            <a:off x="291192" y="650988"/>
            <a:ext cx="2198914" cy="951366"/>
          </a:xfrm>
          <a:prstGeom prst="rect">
            <a:avLst/>
          </a:prstGeom>
          <a:noFill/>
          <a:ln>
            <a:noFill/>
          </a:ln>
        </p:spPr>
        <p:txBody>
          <a:bodyPr spcFirstLastPara="1" wrap="square" lIns="91425" tIns="45700" rIns="91425" bIns="45700" anchor="b" anchorCtr="0">
            <a:normAutofit fontScale="90000" lnSpcReduction="10000"/>
          </a:bodyPr>
          <a:lstStyle/>
          <a:p>
            <a:pPr marL="0" marR="0" lvl="0" indent="0" algn="l" rtl="0">
              <a:lnSpc>
                <a:spcPct val="90000"/>
              </a:lnSpc>
              <a:spcBef>
                <a:spcPts val="0"/>
              </a:spcBef>
              <a:spcAft>
                <a:spcPts val="0"/>
              </a:spcAft>
              <a:buClr>
                <a:schemeClr val="dk1"/>
              </a:buClr>
              <a:buSzPct val="100000"/>
              <a:buFont typeface="Calibri"/>
              <a:buNone/>
            </a:pPr>
            <a:r>
              <a:rPr lang="es-PE" sz="3600">
                <a:solidFill>
                  <a:schemeClr val="dk1"/>
                </a:solidFill>
                <a:latin typeface="Calibri"/>
                <a:ea typeface="Calibri"/>
                <a:cs typeface="Calibri"/>
                <a:sym typeface="Calibri"/>
              </a:rPr>
              <a:t>Sentencia</a:t>
            </a:r>
            <a:endParaRPr/>
          </a:p>
          <a:p>
            <a:pPr marL="0" marR="0" lvl="0" indent="0" algn="l"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RIGHT JOIN</a:t>
            </a:r>
            <a:endParaRPr/>
          </a:p>
        </p:txBody>
      </p:sp>
      <p:pic>
        <p:nvPicPr>
          <p:cNvPr id="735" name="Google Shape;735;p48"/>
          <p:cNvPicPr preferRelativeResize="0"/>
          <p:nvPr/>
        </p:nvPicPr>
        <p:blipFill rotWithShape="1">
          <a:blip r:embed="rId3">
            <a:alphaModFix/>
          </a:blip>
          <a:srcRect/>
          <a:stretch/>
        </p:blipFill>
        <p:spPr>
          <a:xfrm>
            <a:off x="7307943" y="1979384"/>
            <a:ext cx="3643588" cy="2641601"/>
          </a:xfrm>
          <a:prstGeom prst="rect">
            <a:avLst/>
          </a:prstGeom>
          <a:noFill/>
          <a:ln>
            <a:noFill/>
          </a:ln>
        </p:spPr>
      </p:pic>
      <p:sp>
        <p:nvSpPr>
          <p:cNvPr id="736" name="Google Shape;736;p48"/>
          <p:cNvSpPr/>
          <p:nvPr/>
        </p:nvSpPr>
        <p:spPr>
          <a:xfrm>
            <a:off x="291192" y="2828835"/>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column_name(s)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table1</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RIGHT</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JOIN</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table2</a:t>
            </a:r>
            <a:br>
              <a:rPr lang="es-PE" sz="1800" b="0" i="1">
                <a:solidFill>
                  <a:srgbClr val="000000"/>
                </a:solidFill>
                <a:latin typeface="Consolas"/>
                <a:ea typeface="Consolas"/>
                <a:cs typeface="Consolas"/>
                <a:sym typeface="Consolas"/>
              </a:rPr>
            </a:br>
            <a:r>
              <a:rPr lang="es-PE" sz="1800" b="0" i="0">
                <a:solidFill>
                  <a:srgbClr val="0000CD"/>
                </a:solidFill>
                <a:latin typeface="Consolas"/>
                <a:ea typeface="Consolas"/>
                <a:cs typeface="Consolas"/>
                <a:sym typeface="Consolas"/>
              </a:rPr>
              <a:t>ON</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table1.column_name </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table2.column_name</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pic>
        <p:nvPicPr>
          <p:cNvPr id="737" name="Google Shape;737;p48"/>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738" name="Google Shape;738;p48"/>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9"/>
          <p:cNvSpPr txBox="1"/>
          <p:nvPr/>
        </p:nvSpPr>
        <p:spPr>
          <a:xfrm>
            <a:off x="257717" y="282988"/>
            <a:ext cx="2199000" cy="951300"/>
          </a:xfrm>
          <a:prstGeom prst="rect">
            <a:avLst/>
          </a:prstGeom>
          <a:noFill/>
          <a:ln>
            <a:noFill/>
          </a:ln>
        </p:spPr>
        <p:txBody>
          <a:bodyPr spcFirstLastPara="1" wrap="square" lIns="91425" tIns="45700" rIns="91425" bIns="45700" anchor="b" anchorCtr="0">
            <a:normAutofit fontScale="90000" lnSpcReduction="10000"/>
          </a:bodyPr>
          <a:lstStyle/>
          <a:p>
            <a:pPr marL="0" marR="0" lvl="0" indent="0" algn="l" rtl="0">
              <a:lnSpc>
                <a:spcPct val="90000"/>
              </a:lnSpc>
              <a:spcBef>
                <a:spcPts val="0"/>
              </a:spcBef>
              <a:spcAft>
                <a:spcPts val="0"/>
              </a:spcAft>
              <a:buClr>
                <a:schemeClr val="dk1"/>
              </a:buClr>
              <a:buSzPct val="100000"/>
              <a:buFont typeface="Calibri"/>
              <a:buNone/>
            </a:pPr>
            <a:r>
              <a:rPr lang="es-PE" sz="3600">
                <a:solidFill>
                  <a:schemeClr val="dk1"/>
                </a:solidFill>
                <a:latin typeface="Calibri"/>
                <a:ea typeface="Calibri"/>
                <a:cs typeface="Calibri"/>
                <a:sym typeface="Calibri"/>
              </a:rPr>
              <a:t>Sentencia</a:t>
            </a:r>
            <a:endParaRPr/>
          </a:p>
          <a:p>
            <a:pPr marL="0" marR="0" lvl="0" indent="0" algn="l"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RIGHT JOIN</a:t>
            </a:r>
            <a:endParaRPr/>
          </a:p>
        </p:txBody>
      </p:sp>
      <p:pic>
        <p:nvPicPr>
          <p:cNvPr id="744" name="Google Shape;744;p49"/>
          <p:cNvPicPr preferRelativeResize="0"/>
          <p:nvPr/>
        </p:nvPicPr>
        <p:blipFill rotWithShape="1">
          <a:blip r:embed="rId3">
            <a:alphaModFix/>
          </a:blip>
          <a:srcRect/>
          <a:stretch/>
        </p:blipFill>
        <p:spPr>
          <a:xfrm>
            <a:off x="4728029" y="178596"/>
            <a:ext cx="7776937" cy="1766155"/>
          </a:xfrm>
          <a:prstGeom prst="rect">
            <a:avLst/>
          </a:prstGeom>
          <a:noFill/>
          <a:ln>
            <a:noFill/>
          </a:ln>
        </p:spPr>
      </p:pic>
      <p:pic>
        <p:nvPicPr>
          <p:cNvPr id="745" name="Google Shape;745;p49"/>
          <p:cNvPicPr preferRelativeResize="0"/>
          <p:nvPr/>
        </p:nvPicPr>
        <p:blipFill rotWithShape="1">
          <a:blip r:embed="rId4">
            <a:alphaModFix/>
          </a:blip>
          <a:srcRect/>
          <a:stretch/>
        </p:blipFill>
        <p:spPr>
          <a:xfrm>
            <a:off x="4728029" y="1944751"/>
            <a:ext cx="7776937" cy="1724960"/>
          </a:xfrm>
          <a:prstGeom prst="rect">
            <a:avLst/>
          </a:prstGeom>
          <a:noFill/>
          <a:ln>
            <a:noFill/>
          </a:ln>
        </p:spPr>
      </p:pic>
      <p:sp>
        <p:nvSpPr>
          <p:cNvPr id="746" name="Google Shape;746;p49"/>
          <p:cNvSpPr/>
          <p:nvPr/>
        </p:nvSpPr>
        <p:spPr>
          <a:xfrm>
            <a:off x="257717" y="1518390"/>
            <a:ext cx="6096000" cy="23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s-PE" sz="1800" b="0" i="0">
                <a:solidFill>
                  <a:srgbClr val="000000"/>
                </a:solidFill>
                <a:latin typeface="Consolas"/>
                <a:ea typeface="Consolas"/>
                <a:cs typeface="Consolas"/>
                <a:sym typeface="Consolas"/>
              </a:rPr>
              <a:t>Orders.OrderID, </a:t>
            </a:r>
            <a:endParaRPr/>
          </a:p>
          <a:p>
            <a:pPr marL="0" marR="0" lvl="0" indent="0" algn="l" rtl="0">
              <a:spcBef>
                <a:spcPts val="0"/>
              </a:spcBef>
              <a:spcAft>
                <a:spcPts val="0"/>
              </a:spcAft>
              <a:buNone/>
            </a:pPr>
            <a:r>
              <a:rPr lang="es-PE" sz="1800" b="0" i="0">
                <a:solidFill>
                  <a:srgbClr val="000000"/>
                </a:solidFill>
                <a:latin typeface="Consolas"/>
                <a:ea typeface="Consolas"/>
                <a:cs typeface="Consolas"/>
                <a:sym typeface="Consolas"/>
              </a:rPr>
              <a:t>Employees.LastName, </a:t>
            </a:r>
            <a:endParaRPr/>
          </a:p>
          <a:p>
            <a:pPr marL="0" marR="0" lvl="0" indent="0" algn="l" rtl="0">
              <a:spcBef>
                <a:spcPts val="0"/>
              </a:spcBef>
              <a:spcAft>
                <a:spcPts val="0"/>
              </a:spcAft>
              <a:buNone/>
            </a:pPr>
            <a:r>
              <a:rPr lang="es-PE" sz="1800" b="0" i="0">
                <a:solidFill>
                  <a:srgbClr val="000000"/>
                </a:solidFill>
                <a:latin typeface="Consolas"/>
                <a:ea typeface="Consolas"/>
                <a:cs typeface="Consolas"/>
                <a:sym typeface="Consolas"/>
              </a:rPr>
              <a:t>Employees.FirstName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Orders </a:t>
            </a:r>
            <a:r>
              <a:rPr lang="es-PE" sz="1800" b="0" i="0">
                <a:solidFill>
                  <a:srgbClr val="2F5496"/>
                </a:solidFill>
                <a:latin typeface="Consolas"/>
                <a:ea typeface="Consolas"/>
                <a:cs typeface="Consolas"/>
                <a:sym typeface="Consolas"/>
              </a:rPr>
              <a:t>AS</a:t>
            </a:r>
            <a:r>
              <a:rPr lang="es-PE" sz="1800" b="0" i="0">
                <a:solidFill>
                  <a:srgbClr val="000000"/>
                </a:solidFill>
                <a:latin typeface="Consolas"/>
                <a:ea typeface="Consolas"/>
                <a:cs typeface="Consolas"/>
                <a:sym typeface="Consolas"/>
              </a:rPr>
              <a:t> O</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RIGHT</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JOIN</a:t>
            </a:r>
            <a:r>
              <a:rPr lang="es-PE" sz="1800" b="0" i="0">
                <a:solidFill>
                  <a:srgbClr val="000000"/>
                </a:solidFill>
                <a:latin typeface="Consolas"/>
                <a:ea typeface="Consolas"/>
                <a:cs typeface="Consolas"/>
                <a:sym typeface="Consolas"/>
              </a:rPr>
              <a:t> Employees AS E</a:t>
            </a:r>
            <a:endParaRPr/>
          </a:p>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ON</a:t>
            </a:r>
            <a:r>
              <a:rPr lang="es-PE" sz="1800" b="0" i="0">
                <a:solidFill>
                  <a:srgbClr val="000000"/>
                </a:solidFill>
                <a:latin typeface="Consolas"/>
                <a:ea typeface="Consolas"/>
                <a:cs typeface="Consolas"/>
                <a:sym typeface="Consolas"/>
              </a:rPr>
              <a:t> O.EmployeeID = E.EmployeeID</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ORDER</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BY</a:t>
            </a:r>
            <a:r>
              <a:rPr lang="es-PE" sz="1800" b="0" i="0">
                <a:solidFill>
                  <a:srgbClr val="000000"/>
                </a:solidFill>
                <a:latin typeface="Consolas"/>
                <a:ea typeface="Consolas"/>
                <a:cs typeface="Consolas"/>
                <a:sym typeface="Consolas"/>
              </a:rPr>
              <a:t> Orders.OrderID;</a:t>
            </a:r>
            <a:endParaRPr sz="1800">
              <a:solidFill>
                <a:schemeClr val="dk1"/>
              </a:solidFill>
              <a:latin typeface="Calibri"/>
              <a:ea typeface="Calibri"/>
              <a:cs typeface="Calibri"/>
              <a:sym typeface="Calibri"/>
            </a:endParaRPr>
          </a:p>
        </p:txBody>
      </p:sp>
      <p:pic>
        <p:nvPicPr>
          <p:cNvPr id="747" name="Google Shape;747;p49"/>
          <p:cNvPicPr preferRelativeResize="0"/>
          <p:nvPr/>
        </p:nvPicPr>
        <p:blipFill rotWithShape="1">
          <a:blip r:embed="rId5">
            <a:alphaModFix/>
          </a:blip>
          <a:srcRect/>
          <a:stretch/>
        </p:blipFill>
        <p:spPr>
          <a:xfrm>
            <a:off x="2446775" y="3809107"/>
            <a:ext cx="8763000" cy="3335710"/>
          </a:xfrm>
          <a:prstGeom prst="rect">
            <a:avLst/>
          </a:prstGeom>
          <a:noFill/>
          <a:ln>
            <a:noFill/>
          </a:ln>
        </p:spPr>
      </p:pic>
      <p:pic>
        <p:nvPicPr>
          <p:cNvPr id="748" name="Google Shape;748;p49"/>
          <p:cNvPicPr preferRelativeResize="0"/>
          <p:nvPr/>
        </p:nvPicPr>
        <p:blipFill>
          <a:blip r:embed="rId6">
            <a:alphaModFix/>
          </a:blip>
          <a:stretch>
            <a:fillRect/>
          </a:stretch>
        </p:blipFill>
        <p:spPr>
          <a:xfrm>
            <a:off x="0" y="5878300"/>
            <a:ext cx="12191999" cy="979700"/>
          </a:xfrm>
          <a:prstGeom prst="rect">
            <a:avLst/>
          </a:prstGeom>
          <a:noFill/>
          <a:ln>
            <a:noFill/>
          </a:ln>
        </p:spPr>
      </p:pic>
      <p:pic>
        <p:nvPicPr>
          <p:cNvPr id="749" name="Google Shape;749;p49"/>
          <p:cNvPicPr preferRelativeResize="0"/>
          <p:nvPr/>
        </p:nvPicPr>
        <p:blipFill>
          <a:blip r:embed="rId7">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0"/>
          <p:cNvSpPr txBox="1">
            <a:spLocks noGrp="1"/>
          </p:cNvSpPr>
          <p:nvPr>
            <p:ph type="ctrTitle"/>
          </p:nvPr>
        </p:nvSpPr>
        <p:spPr>
          <a:xfrm>
            <a:off x="1524000" y="1122363"/>
            <a:ext cx="9144000" cy="101668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Ejercicios con Consultas</a:t>
            </a:r>
            <a:endParaRPr/>
          </a:p>
        </p:txBody>
      </p:sp>
      <p:pic>
        <p:nvPicPr>
          <p:cNvPr id="755" name="Google Shape;755;p50"/>
          <p:cNvPicPr preferRelativeResize="0"/>
          <p:nvPr/>
        </p:nvPicPr>
        <p:blipFill rotWithShape="1">
          <a:blip r:embed="rId3">
            <a:alphaModFix/>
          </a:blip>
          <a:srcRect/>
          <a:stretch/>
        </p:blipFill>
        <p:spPr>
          <a:xfrm>
            <a:off x="5332317" y="3191593"/>
            <a:ext cx="1527365" cy="1527365"/>
          </a:xfrm>
          <a:prstGeom prst="rect">
            <a:avLst/>
          </a:prstGeom>
          <a:noFill/>
          <a:ln>
            <a:noFill/>
          </a:ln>
        </p:spPr>
      </p:pic>
      <p:pic>
        <p:nvPicPr>
          <p:cNvPr id="756" name="Google Shape;756;p50"/>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757" name="Google Shape;757;p50"/>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Usuarios y permisos</a:t>
            </a:r>
            <a:endParaRPr/>
          </a:p>
        </p:txBody>
      </p:sp>
      <p:sp>
        <p:nvSpPr>
          <p:cNvPr id="763" name="Google Shape;763;p51"/>
          <p:cNvSpPr/>
          <p:nvPr/>
        </p:nvSpPr>
        <p:spPr>
          <a:xfrm>
            <a:off x="3048000" y="3930721"/>
            <a:ext cx="609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b="1">
                <a:solidFill>
                  <a:srgbClr val="202122"/>
                </a:solidFill>
                <a:latin typeface="Arial"/>
                <a:ea typeface="Arial"/>
                <a:cs typeface="Arial"/>
                <a:sym typeface="Arial"/>
              </a:rPr>
              <a:t>my</a:t>
            </a:r>
            <a:r>
              <a:rPr lang="es-PE" sz="1800" b="1" i="0">
                <a:solidFill>
                  <a:srgbClr val="202122"/>
                </a:solidFill>
                <a:latin typeface="Arial"/>
                <a:ea typeface="Arial"/>
                <a:cs typeface="Arial"/>
                <a:sym typeface="Arial"/>
              </a:rPr>
              <a:t>sql shell</a:t>
            </a:r>
            <a:endParaRPr sz="1800">
              <a:solidFill>
                <a:schemeClr val="dk1"/>
              </a:solidFill>
              <a:latin typeface="Calibri"/>
              <a:ea typeface="Calibri"/>
              <a:cs typeface="Calibri"/>
              <a:sym typeface="Calibri"/>
            </a:endParaRPr>
          </a:p>
        </p:txBody>
      </p:sp>
      <p:pic>
        <p:nvPicPr>
          <p:cNvPr id="764" name="Google Shape;764;p51"/>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765" name="Google Shape;765;p51"/>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52"/>
          <p:cNvSpPr/>
          <p:nvPr/>
        </p:nvSpPr>
        <p:spPr>
          <a:xfrm>
            <a:off x="1205592" y="2677533"/>
            <a:ext cx="978081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2800" b="1" i="0">
                <a:solidFill>
                  <a:srgbClr val="535772"/>
                </a:solidFill>
                <a:latin typeface="Arial"/>
                <a:ea typeface="Arial"/>
                <a:cs typeface="Arial"/>
                <a:sym typeface="Arial"/>
              </a:rPr>
              <a:t>CREATE </a:t>
            </a:r>
            <a:r>
              <a:rPr lang="es-PE" sz="2800" b="1" i="0">
                <a:solidFill>
                  <a:srgbClr val="0069FF"/>
                </a:solidFill>
                <a:latin typeface="Arial"/>
                <a:ea typeface="Arial"/>
                <a:cs typeface="Arial"/>
                <a:sym typeface="Arial"/>
              </a:rPr>
              <a:t>USER</a:t>
            </a:r>
            <a:r>
              <a:rPr lang="es-PE" sz="2800" b="1" i="0">
                <a:solidFill>
                  <a:srgbClr val="535772"/>
                </a:solidFill>
                <a:latin typeface="Arial"/>
                <a:ea typeface="Arial"/>
                <a:cs typeface="Arial"/>
                <a:sym typeface="Arial"/>
              </a:rPr>
              <a:t> </a:t>
            </a:r>
            <a:r>
              <a:rPr lang="es-PE" sz="2800" b="0" i="0">
                <a:solidFill>
                  <a:srgbClr val="08966B"/>
                </a:solidFill>
                <a:latin typeface="Arial"/>
                <a:ea typeface="Arial"/>
                <a:cs typeface="Arial"/>
                <a:sym typeface="Arial"/>
              </a:rPr>
              <a:t>'newuser'</a:t>
            </a:r>
            <a:r>
              <a:rPr lang="es-PE" sz="2800" b="0" i="0">
                <a:solidFill>
                  <a:srgbClr val="535772"/>
                </a:solidFill>
                <a:latin typeface="Arial"/>
                <a:ea typeface="Arial"/>
                <a:cs typeface="Arial"/>
                <a:sym typeface="Arial"/>
              </a:rPr>
              <a:t>@</a:t>
            </a:r>
            <a:r>
              <a:rPr lang="es-PE" sz="2800" b="0" i="0">
                <a:solidFill>
                  <a:srgbClr val="08966B"/>
                </a:solidFill>
                <a:latin typeface="Arial"/>
                <a:ea typeface="Arial"/>
                <a:cs typeface="Arial"/>
                <a:sym typeface="Arial"/>
              </a:rPr>
              <a:t>'localhost'</a:t>
            </a:r>
            <a:r>
              <a:rPr lang="es-PE" sz="2800" b="0" i="0">
                <a:solidFill>
                  <a:srgbClr val="535772"/>
                </a:solidFill>
                <a:latin typeface="Arial"/>
                <a:ea typeface="Arial"/>
                <a:cs typeface="Arial"/>
                <a:sym typeface="Arial"/>
              </a:rPr>
              <a:t> </a:t>
            </a:r>
            <a:r>
              <a:rPr lang="es-PE" sz="2800" b="1" i="0">
                <a:solidFill>
                  <a:srgbClr val="535772"/>
                </a:solidFill>
                <a:latin typeface="Arial"/>
                <a:ea typeface="Arial"/>
                <a:cs typeface="Arial"/>
                <a:sym typeface="Arial"/>
              </a:rPr>
              <a:t>IDENTIFIED BY </a:t>
            </a:r>
            <a:r>
              <a:rPr lang="es-PE" sz="2800" b="0" i="0">
                <a:solidFill>
                  <a:srgbClr val="08966B"/>
                </a:solidFill>
                <a:latin typeface="Arial"/>
                <a:ea typeface="Arial"/>
                <a:cs typeface="Arial"/>
                <a:sym typeface="Arial"/>
              </a:rPr>
              <a:t>'password'</a:t>
            </a:r>
            <a:r>
              <a:rPr lang="es-PE" sz="2800" b="0" i="0">
                <a:solidFill>
                  <a:srgbClr val="666A71"/>
                </a:solidFill>
                <a:latin typeface="Arial"/>
                <a:ea typeface="Arial"/>
                <a:cs typeface="Arial"/>
                <a:sym typeface="Arial"/>
              </a:rPr>
              <a:t>;</a:t>
            </a:r>
            <a:endParaRPr sz="2800" b="0" i="0">
              <a:solidFill>
                <a:srgbClr val="535772"/>
              </a:solidFill>
              <a:latin typeface="Arial"/>
              <a:ea typeface="Arial"/>
              <a:cs typeface="Arial"/>
              <a:sym typeface="Arial"/>
            </a:endParaRPr>
          </a:p>
        </p:txBody>
      </p:sp>
      <p:sp>
        <p:nvSpPr>
          <p:cNvPr id="771" name="Google Shape;771;p52"/>
          <p:cNvSpPr txBox="1"/>
          <p:nvPr/>
        </p:nvSpPr>
        <p:spPr>
          <a:xfrm>
            <a:off x="4037238" y="716303"/>
            <a:ext cx="4117522" cy="951366"/>
          </a:xfrm>
          <a:prstGeom prst="rect">
            <a:avLst/>
          </a:prstGeom>
          <a:noFill/>
          <a:ln>
            <a:noFill/>
          </a:ln>
        </p:spPr>
        <p:txBody>
          <a:bodyPr spcFirstLastPara="1" wrap="square" lIns="91425" tIns="45700" rIns="91425" bIns="45700" anchor="b" anchorCtr="0">
            <a:normAutofit fontScale="97500" lnSpcReduction="10000"/>
          </a:bodyPr>
          <a:lstStyle/>
          <a:p>
            <a:pPr marL="0" marR="0" lvl="0" indent="0" algn="l"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Crear un nuevo usuario</a:t>
            </a:r>
            <a:endParaRPr/>
          </a:p>
        </p:txBody>
      </p:sp>
      <p:sp>
        <p:nvSpPr>
          <p:cNvPr id="772" name="Google Shape;772;p52"/>
          <p:cNvSpPr/>
          <p:nvPr/>
        </p:nvSpPr>
        <p:spPr>
          <a:xfrm>
            <a:off x="2489722" y="3949007"/>
            <a:ext cx="721255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800">
                <a:solidFill>
                  <a:schemeClr val="dk1"/>
                </a:solidFill>
                <a:latin typeface="Calibri"/>
                <a:ea typeface="Calibri"/>
                <a:cs typeface="Calibri"/>
                <a:sym typeface="Calibri"/>
              </a:rPr>
              <a:t>SELECT User, Host, Password FROM mysql.user;</a:t>
            </a:r>
            <a:endParaRPr sz="2800">
              <a:solidFill>
                <a:schemeClr val="dk1"/>
              </a:solidFill>
              <a:latin typeface="Calibri"/>
              <a:ea typeface="Calibri"/>
              <a:cs typeface="Calibri"/>
              <a:sym typeface="Calibri"/>
            </a:endParaRPr>
          </a:p>
        </p:txBody>
      </p:sp>
      <p:sp>
        <p:nvSpPr>
          <p:cNvPr id="773" name="Google Shape;773;p52"/>
          <p:cNvSpPr/>
          <p:nvPr/>
        </p:nvSpPr>
        <p:spPr>
          <a:xfrm>
            <a:off x="4974986" y="5122158"/>
            <a:ext cx="224202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800">
                <a:solidFill>
                  <a:schemeClr val="dk1"/>
                </a:solidFill>
                <a:latin typeface="Calibri"/>
                <a:ea typeface="Calibri"/>
                <a:cs typeface="Calibri"/>
                <a:sym typeface="Calibri"/>
              </a:rPr>
              <a:t>SELECT user();</a:t>
            </a:r>
            <a:endParaRPr sz="2800">
              <a:solidFill>
                <a:schemeClr val="dk1"/>
              </a:solidFill>
              <a:latin typeface="Calibri"/>
              <a:ea typeface="Calibri"/>
              <a:cs typeface="Calibri"/>
              <a:sym typeface="Calibri"/>
            </a:endParaRPr>
          </a:p>
        </p:txBody>
      </p:sp>
      <p:pic>
        <p:nvPicPr>
          <p:cNvPr id="774" name="Google Shape;774;p52"/>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775" name="Google Shape;775;p52"/>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3"/>
          <p:cNvSpPr txBox="1"/>
          <p:nvPr/>
        </p:nvSpPr>
        <p:spPr>
          <a:xfrm>
            <a:off x="4037238" y="716303"/>
            <a:ext cx="4117522" cy="951366"/>
          </a:xfrm>
          <a:prstGeom prst="rect">
            <a:avLst/>
          </a:prstGeom>
          <a:noFill/>
          <a:ln>
            <a:noFill/>
          </a:ln>
        </p:spPr>
        <p:txBody>
          <a:bodyPr spcFirstLastPara="1" wrap="square" lIns="91425" tIns="45700" rIns="91425" bIns="45700" anchor="b" anchorCtr="0">
            <a:normAutofit fontScale="97500"/>
          </a:bodyPr>
          <a:lstStyle/>
          <a:p>
            <a:pPr marL="0" marR="0" lvl="0" indent="0" algn="ctr"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Asignar privilegios</a:t>
            </a:r>
            <a:endParaRPr/>
          </a:p>
        </p:txBody>
      </p:sp>
      <p:sp>
        <p:nvSpPr>
          <p:cNvPr id="781" name="Google Shape;781;p53"/>
          <p:cNvSpPr/>
          <p:nvPr/>
        </p:nvSpPr>
        <p:spPr>
          <a:xfrm>
            <a:off x="1842549" y="3743106"/>
            <a:ext cx="29901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800" b="1">
                <a:solidFill>
                  <a:schemeClr val="dk1"/>
                </a:solidFill>
                <a:latin typeface="Calibri"/>
                <a:ea typeface="Calibri"/>
                <a:cs typeface="Calibri"/>
                <a:sym typeface="Calibri"/>
              </a:rPr>
              <a:t>FLUSH PRIVILEGES</a:t>
            </a:r>
            <a:r>
              <a:rPr lang="es-PE" sz="2800">
                <a:solidFill>
                  <a:schemeClr val="dk1"/>
                </a:solidFill>
                <a:latin typeface="Calibri"/>
                <a:ea typeface="Calibri"/>
                <a:cs typeface="Calibri"/>
                <a:sym typeface="Calibri"/>
              </a:rPr>
              <a:t>;</a:t>
            </a:r>
            <a:endParaRPr/>
          </a:p>
        </p:txBody>
      </p:sp>
      <p:sp>
        <p:nvSpPr>
          <p:cNvPr id="782" name="Google Shape;782;p53"/>
          <p:cNvSpPr/>
          <p:nvPr/>
        </p:nvSpPr>
        <p:spPr>
          <a:xfrm>
            <a:off x="1842549" y="1746081"/>
            <a:ext cx="87411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800" b="1" i="0">
                <a:solidFill>
                  <a:srgbClr val="535772"/>
                </a:solidFill>
                <a:latin typeface="Arial"/>
                <a:ea typeface="Arial"/>
                <a:cs typeface="Arial"/>
                <a:sym typeface="Arial"/>
              </a:rPr>
              <a:t>GRANT ALL PRIVILEGES ON </a:t>
            </a:r>
            <a:r>
              <a:rPr lang="es-PE" sz="2800" b="0" i="0">
                <a:solidFill>
                  <a:srgbClr val="535772"/>
                </a:solidFill>
                <a:latin typeface="Arial"/>
                <a:ea typeface="Arial"/>
                <a:cs typeface="Arial"/>
                <a:sym typeface="Arial"/>
              </a:rPr>
              <a:t>* </a:t>
            </a:r>
            <a:r>
              <a:rPr lang="es-PE" sz="2800" b="0" i="0">
                <a:solidFill>
                  <a:srgbClr val="E0276A"/>
                </a:solidFill>
                <a:latin typeface="Arial"/>
                <a:ea typeface="Arial"/>
                <a:cs typeface="Arial"/>
                <a:sym typeface="Arial"/>
              </a:rPr>
              <a:t>.</a:t>
            </a:r>
            <a:r>
              <a:rPr lang="es-PE" sz="2800" b="0" i="0">
                <a:solidFill>
                  <a:srgbClr val="535772"/>
                </a:solidFill>
                <a:latin typeface="Arial"/>
                <a:ea typeface="Arial"/>
                <a:cs typeface="Arial"/>
                <a:sym typeface="Arial"/>
              </a:rPr>
              <a:t> * TO </a:t>
            </a:r>
            <a:r>
              <a:rPr lang="es-PE" sz="2800" b="0" i="0">
                <a:solidFill>
                  <a:srgbClr val="08966B"/>
                </a:solidFill>
                <a:latin typeface="Arial"/>
                <a:ea typeface="Arial"/>
                <a:cs typeface="Arial"/>
                <a:sym typeface="Arial"/>
              </a:rPr>
              <a:t>'newuser'</a:t>
            </a:r>
            <a:r>
              <a:rPr lang="es-PE" sz="2800" b="0" i="0">
                <a:solidFill>
                  <a:srgbClr val="535772"/>
                </a:solidFill>
                <a:latin typeface="Arial"/>
                <a:ea typeface="Arial"/>
                <a:cs typeface="Arial"/>
                <a:sym typeface="Arial"/>
              </a:rPr>
              <a:t>@</a:t>
            </a:r>
            <a:r>
              <a:rPr lang="es-PE" sz="2800" b="0" i="0">
                <a:solidFill>
                  <a:srgbClr val="08966B"/>
                </a:solidFill>
                <a:latin typeface="Arial"/>
                <a:ea typeface="Arial"/>
                <a:cs typeface="Arial"/>
                <a:sym typeface="Arial"/>
              </a:rPr>
              <a:t>'localhost'</a:t>
            </a:r>
            <a:r>
              <a:rPr lang="es-PE" sz="2800" b="0" i="0">
                <a:solidFill>
                  <a:srgbClr val="666A71"/>
                </a:solidFill>
                <a:latin typeface="Arial"/>
                <a:ea typeface="Arial"/>
                <a:cs typeface="Arial"/>
                <a:sym typeface="Arial"/>
              </a:rPr>
              <a:t>;</a:t>
            </a:r>
            <a:endParaRPr sz="2800" b="0" i="0">
              <a:solidFill>
                <a:srgbClr val="535772"/>
              </a:solidFill>
              <a:latin typeface="Arial"/>
              <a:ea typeface="Arial"/>
              <a:cs typeface="Arial"/>
              <a:sym typeface="Arial"/>
            </a:endParaRPr>
          </a:p>
        </p:txBody>
      </p:sp>
      <p:sp>
        <p:nvSpPr>
          <p:cNvPr id="783" name="Google Shape;783;p53"/>
          <p:cNvSpPr/>
          <p:nvPr/>
        </p:nvSpPr>
        <p:spPr>
          <a:xfrm>
            <a:off x="1842549" y="2529150"/>
            <a:ext cx="8376600" cy="9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800" b="1" i="0">
                <a:solidFill>
                  <a:srgbClr val="535772"/>
                </a:solidFill>
                <a:latin typeface="Arial"/>
                <a:ea typeface="Arial"/>
                <a:cs typeface="Arial"/>
                <a:sym typeface="Arial"/>
              </a:rPr>
              <a:t>GRANT</a:t>
            </a:r>
            <a:r>
              <a:rPr lang="es-PE" sz="2800" b="0" i="0">
                <a:solidFill>
                  <a:srgbClr val="535772"/>
                </a:solidFill>
                <a:latin typeface="Arial"/>
                <a:ea typeface="Arial"/>
                <a:cs typeface="Arial"/>
                <a:sym typeface="Arial"/>
              </a:rPr>
              <a:t> </a:t>
            </a:r>
            <a:r>
              <a:rPr lang="es-PE" sz="2800">
                <a:solidFill>
                  <a:schemeClr val="dk1"/>
                </a:solidFill>
                <a:latin typeface="Calibri"/>
                <a:ea typeface="Calibri"/>
                <a:cs typeface="Calibri"/>
                <a:sym typeface="Calibri"/>
              </a:rPr>
              <a:t>type_of_permission</a:t>
            </a:r>
            <a:r>
              <a:rPr lang="es-PE" sz="2800" b="0" i="0">
                <a:solidFill>
                  <a:srgbClr val="535772"/>
                </a:solidFill>
                <a:latin typeface="Arial"/>
                <a:ea typeface="Arial"/>
                <a:cs typeface="Arial"/>
                <a:sym typeface="Arial"/>
              </a:rPr>
              <a:t> </a:t>
            </a:r>
            <a:r>
              <a:rPr lang="es-PE" sz="2800" b="1" i="0">
                <a:solidFill>
                  <a:srgbClr val="535772"/>
                </a:solidFill>
                <a:latin typeface="Arial"/>
                <a:ea typeface="Arial"/>
                <a:cs typeface="Arial"/>
                <a:sym typeface="Arial"/>
              </a:rPr>
              <a:t>ON</a:t>
            </a:r>
            <a:r>
              <a:rPr lang="es-PE" sz="2800" b="0" i="0">
                <a:solidFill>
                  <a:srgbClr val="535772"/>
                </a:solidFill>
                <a:latin typeface="Arial"/>
                <a:ea typeface="Arial"/>
                <a:cs typeface="Arial"/>
                <a:sym typeface="Arial"/>
              </a:rPr>
              <a:t> </a:t>
            </a:r>
            <a:r>
              <a:rPr lang="es-PE" sz="2800">
                <a:solidFill>
                  <a:schemeClr val="dk1"/>
                </a:solidFill>
                <a:latin typeface="Calibri"/>
                <a:ea typeface="Calibri"/>
                <a:cs typeface="Calibri"/>
                <a:sym typeface="Calibri"/>
              </a:rPr>
              <a:t>database_name</a:t>
            </a:r>
            <a:r>
              <a:rPr lang="es-PE" sz="2800" b="0" i="0">
                <a:solidFill>
                  <a:srgbClr val="535772"/>
                </a:solidFill>
                <a:latin typeface="Arial"/>
                <a:ea typeface="Arial"/>
                <a:cs typeface="Arial"/>
                <a:sym typeface="Arial"/>
              </a:rPr>
              <a:t>.</a:t>
            </a:r>
            <a:r>
              <a:rPr lang="es-PE" sz="2800">
                <a:solidFill>
                  <a:schemeClr val="dk1"/>
                </a:solidFill>
                <a:latin typeface="Calibri"/>
                <a:ea typeface="Calibri"/>
                <a:cs typeface="Calibri"/>
                <a:sym typeface="Calibri"/>
              </a:rPr>
              <a:t>table_name</a:t>
            </a:r>
            <a:r>
              <a:rPr lang="es-PE" sz="2800" b="0" i="0">
                <a:solidFill>
                  <a:srgbClr val="535772"/>
                </a:solidFill>
                <a:latin typeface="Arial"/>
                <a:ea typeface="Arial"/>
                <a:cs typeface="Arial"/>
                <a:sym typeface="Arial"/>
              </a:rPr>
              <a:t> </a:t>
            </a:r>
            <a:r>
              <a:rPr lang="es-PE" sz="2800" b="1" i="0">
                <a:solidFill>
                  <a:srgbClr val="535772"/>
                </a:solidFill>
                <a:latin typeface="Arial"/>
                <a:ea typeface="Arial"/>
                <a:cs typeface="Arial"/>
                <a:sym typeface="Arial"/>
              </a:rPr>
              <a:t>TO</a:t>
            </a:r>
            <a:r>
              <a:rPr lang="es-PE" sz="2800" b="0" i="0">
                <a:solidFill>
                  <a:srgbClr val="535772"/>
                </a:solidFill>
                <a:latin typeface="Arial"/>
                <a:ea typeface="Arial"/>
                <a:cs typeface="Arial"/>
                <a:sym typeface="Arial"/>
              </a:rPr>
              <a:t> </a:t>
            </a:r>
            <a:r>
              <a:rPr lang="es-PE" sz="2800" b="0" i="0">
                <a:solidFill>
                  <a:srgbClr val="08966B"/>
                </a:solidFill>
                <a:latin typeface="Arial"/>
                <a:ea typeface="Arial"/>
                <a:cs typeface="Arial"/>
                <a:sym typeface="Arial"/>
              </a:rPr>
              <a:t>'username'</a:t>
            </a:r>
            <a:r>
              <a:rPr lang="es-PE" sz="2800" b="0" i="0">
                <a:solidFill>
                  <a:srgbClr val="535772"/>
                </a:solidFill>
                <a:latin typeface="Arial"/>
                <a:ea typeface="Arial"/>
                <a:cs typeface="Arial"/>
                <a:sym typeface="Arial"/>
              </a:rPr>
              <a:t>@</a:t>
            </a:r>
            <a:r>
              <a:rPr lang="es-PE" sz="2800" b="0" i="0">
                <a:solidFill>
                  <a:srgbClr val="08966B"/>
                </a:solidFill>
                <a:latin typeface="Arial"/>
                <a:ea typeface="Arial"/>
                <a:cs typeface="Arial"/>
                <a:sym typeface="Arial"/>
              </a:rPr>
              <a:t>'localhost'</a:t>
            </a:r>
            <a:r>
              <a:rPr lang="es-PE" sz="2800" b="0" i="0">
                <a:solidFill>
                  <a:srgbClr val="666A71"/>
                </a:solidFill>
                <a:latin typeface="Arial"/>
                <a:ea typeface="Arial"/>
                <a:cs typeface="Arial"/>
                <a:sym typeface="Arial"/>
              </a:rPr>
              <a:t>;</a:t>
            </a:r>
            <a:endParaRPr sz="2800">
              <a:solidFill>
                <a:schemeClr val="dk1"/>
              </a:solidFill>
              <a:latin typeface="Calibri"/>
              <a:ea typeface="Calibri"/>
              <a:cs typeface="Calibri"/>
              <a:sym typeface="Calibri"/>
            </a:endParaRPr>
          </a:p>
        </p:txBody>
      </p:sp>
      <p:sp>
        <p:nvSpPr>
          <p:cNvPr id="784" name="Google Shape;784;p53"/>
          <p:cNvSpPr/>
          <p:nvPr/>
        </p:nvSpPr>
        <p:spPr>
          <a:xfrm>
            <a:off x="1842549" y="4588702"/>
            <a:ext cx="6666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800" b="1">
                <a:solidFill>
                  <a:srgbClr val="535772"/>
                </a:solidFill>
                <a:latin typeface="Arial"/>
                <a:ea typeface="Arial"/>
                <a:cs typeface="Arial"/>
                <a:sym typeface="Arial"/>
              </a:rPr>
              <a:t>S</a:t>
            </a:r>
            <a:r>
              <a:rPr lang="es-PE" sz="2800" b="1" i="0">
                <a:solidFill>
                  <a:srgbClr val="535772"/>
                </a:solidFill>
                <a:latin typeface="Arial"/>
                <a:ea typeface="Arial"/>
                <a:cs typeface="Arial"/>
                <a:sym typeface="Arial"/>
              </a:rPr>
              <a:t>HOW GRANTS FOR </a:t>
            </a:r>
            <a:r>
              <a:rPr lang="es-PE" sz="2800" b="0" i="0">
                <a:solidFill>
                  <a:srgbClr val="08966B"/>
                </a:solidFill>
                <a:latin typeface="Arial"/>
                <a:ea typeface="Arial"/>
                <a:cs typeface="Arial"/>
                <a:sym typeface="Arial"/>
              </a:rPr>
              <a:t>'username'</a:t>
            </a:r>
            <a:r>
              <a:rPr lang="es-PE" sz="2800" b="0" i="0">
                <a:solidFill>
                  <a:srgbClr val="535772"/>
                </a:solidFill>
                <a:latin typeface="Arial"/>
                <a:ea typeface="Arial"/>
                <a:cs typeface="Arial"/>
                <a:sym typeface="Arial"/>
              </a:rPr>
              <a:t>@</a:t>
            </a:r>
            <a:r>
              <a:rPr lang="es-PE" sz="2800" b="0" i="0">
                <a:solidFill>
                  <a:srgbClr val="08966B"/>
                </a:solidFill>
                <a:latin typeface="Arial"/>
                <a:ea typeface="Arial"/>
                <a:cs typeface="Arial"/>
                <a:sym typeface="Arial"/>
              </a:rPr>
              <a:t>'localhost'</a:t>
            </a:r>
            <a:r>
              <a:rPr lang="es-PE" sz="2800" b="0" i="0">
                <a:solidFill>
                  <a:srgbClr val="666A71"/>
                </a:solidFill>
                <a:latin typeface="Arial"/>
                <a:ea typeface="Arial"/>
                <a:cs typeface="Arial"/>
                <a:sym typeface="Arial"/>
              </a:rPr>
              <a:t>;</a:t>
            </a:r>
            <a:endParaRPr sz="2800" b="0" i="0">
              <a:solidFill>
                <a:srgbClr val="535772"/>
              </a:solidFill>
              <a:latin typeface="Arial"/>
              <a:ea typeface="Arial"/>
              <a:cs typeface="Arial"/>
              <a:sym typeface="Arial"/>
            </a:endParaRPr>
          </a:p>
        </p:txBody>
      </p:sp>
      <p:pic>
        <p:nvPicPr>
          <p:cNvPr id="785" name="Google Shape;785;p53"/>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786" name="Google Shape;786;p53"/>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54"/>
          <p:cNvSpPr txBox="1"/>
          <p:nvPr/>
        </p:nvSpPr>
        <p:spPr>
          <a:xfrm>
            <a:off x="4037238" y="716303"/>
            <a:ext cx="4117522" cy="951366"/>
          </a:xfrm>
          <a:prstGeom prst="rect">
            <a:avLst/>
          </a:prstGeom>
          <a:noFill/>
          <a:ln>
            <a:noFill/>
          </a:ln>
        </p:spPr>
        <p:txBody>
          <a:bodyPr spcFirstLastPara="1" wrap="square" lIns="91425" tIns="45700" rIns="91425" bIns="45700" anchor="b" anchorCtr="0">
            <a:normAutofit fontScale="97500" lnSpcReduction="10000"/>
          </a:bodyPr>
          <a:lstStyle/>
          <a:p>
            <a:pPr marL="0" marR="0" lvl="0" indent="0" algn="ctr" rtl="0">
              <a:lnSpc>
                <a:spcPct val="90000"/>
              </a:lnSpc>
              <a:spcBef>
                <a:spcPts val="0"/>
              </a:spcBef>
              <a:spcAft>
                <a:spcPts val="0"/>
              </a:spcAft>
              <a:buClr>
                <a:schemeClr val="dk1"/>
              </a:buClr>
              <a:buSzPct val="100000"/>
              <a:buFont typeface="Calibri"/>
              <a:buNone/>
            </a:pPr>
            <a:r>
              <a:rPr lang="es-PE" sz="3600" b="1">
                <a:solidFill>
                  <a:schemeClr val="dk1"/>
                </a:solidFill>
                <a:latin typeface="Calibri"/>
                <a:ea typeface="Calibri"/>
                <a:cs typeface="Calibri"/>
                <a:sym typeface="Calibri"/>
              </a:rPr>
              <a:t>Privilegios disponibles</a:t>
            </a:r>
            <a:endParaRPr/>
          </a:p>
        </p:txBody>
      </p:sp>
      <p:grpSp>
        <p:nvGrpSpPr>
          <p:cNvPr id="2" name="Google Shape;792;p54"/>
          <p:cNvGrpSpPr/>
          <p:nvPr/>
        </p:nvGrpSpPr>
        <p:grpSpPr>
          <a:xfrm>
            <a:off x="686249" y="2137487"/>
            <a:ext cx="10819498" cy="3271010"/>
            <a:chOff x="3171" y="845360"/>
            <a:chExt cx="10819498" cy="3271010"/>
          </a:xfrm>
        </p:grpSpPr>
        <p:sp>
          <p:nvSpPr>
            <p:cNvPr id="793" name="Google Shape;793;p54"/>
            <p:cNvSpPr/>
            <p:nvPr/>
          </p:nvSpPr>
          <p:spPr>
            <a:xfrm>
              <a:off x="3171" y="845360"/>
              <a:ext cx="2516162" cy="1509697"/>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txBox="1"/>
            <p:nvPr/>
          </p:nvSpPr>
          <p:spPr>
            <a:xfrm>
              <a:off x="3171" y="845360"/>
              <a:ext cx="2516162" cy="1509697"/>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s-PE" sz="1600" b="0" i="0">
                  <a:solidFill>
                    <a:schemeClr val="lt1"/>
                  </a:solidFill>
                  <a:latin typeface="Calibri"/>
                  <a:ea typeface="Calibri"/>
                  <a:cs typeface="Calibri"/>
                  <a:sym typeface="Calibri"/>
                </a:rPr>
                <a:t>ALL PRIVILEGES:</a:t>
              </a:r>
              <a:endParaRPr sz="1600">
                <a:solidFill>
                  <a:schemeClr val="lt1"/>
                </a:solidFill>
                <a:latin typeface="Calibri"/>
                <a:ea typeface="Calibri"/>
                <a:cs typeface="Calibri"/>
                <a:sym typeface="Calibri"/>
              </a:endParaRPr>
            </a:p>
            <a:p>
              <a:pPr marL="114300" marR="0" lvl="1" indent="-114300" algn="l" rtl="0">
                <a:lnSpc>
                  <a:spcPct val="90000"/>
                </a:lnSpc>
                <a:spcBef>
                  <a:spcPts val="560"/>
                </a:spcBef>
                <a:spcAft>
                  <a:spcPts val="0"/>
                </a:spcAft>
                <a:buClr>
                  <a:schemeClr val="lt1"/>
                </a:buClr>
                <a:buSzPts val="1200"/>
                <a:buFont typeface="Arial"/>
                <a:buChar char="•"/>
              </a:pPr>
              <a:r>
                <a:rPr lang="es-PE" sz="1200" b="0" i="0" u="none" strike="noStrike" cap="none">
                  <a:solidFill>
                    <a:schemeClr val="lt1"/>
                  </a:solidFill>
                  <a:latin typeface="Calibri"/>
                  <a:ea typeface="Calibri"/>
                  <a:cs typeface="Calibri"/>
                  <a:sym typeface="Calibri"/>
                </a:rPr>
                <a:t>Como vimos antes, esto le otorgaría a un usuario de MySQL acceso completo a una base de datos designada (o si no se selecciona ninguna base de datos, acceso global a todo el sistema).</a:t>
              </a:r>
              <a:endParaRPr sz="1200" b="0" i="0" u="none" strike="noStrike" cap="none">
                <a:solidFill>
                  <a:schemeClr val="lt1"/>
                </a:solidFill>
                <a:latin typeface="Calibri"/>
                <a:ea typeface="Calibri"/>
                <a:cs typeface="Calibri"/>
                <a:sym typeface="Calibri"/>
              </a:endParaRPr>
            </a:p>
          </p:txBody>
        </p:sp>
        <p:sp>
          <p:nvSpPr>
            <p:cNvPr id="795" name="Google Shape;795;p54"/>
            <p:cNvSpPr/>
            <p:nvPr/>
          </p:nvSpPr>
          <p:spPr>
            <a:xfrm>
              <a:off x="2770950" y="845360"/>
              <a:ext cx="2516162" cy="1509697"/>
            </a:xfrm>
            <a:prstGeom prst="rect">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txBox="1"/>
            <p:nvPr/>
          </p:nvSpPr>
          <p:spPr>
            <a:xfrm>
              <a:off x="2770950" y="845360"/>
              <a:ext cx="2516162" cy="1509697"/>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s-PE" sz="1600" b="0" i="0">
                  <a:solidFill>
                    <a:schemeClr val="lt1"/>
                  </a:solidFill>
                  <a:latin typeface="Calibri"/>
                  <a:ea typeface="Calibri"/>
                  <a:cs typeface="Calibri"/>
                  <a:sym typeface="Calibri"/>
                </a:rPr>
                <a:t>CREATE:</a:t>
              </a:r>
              <a:endParaRPr/>
            </a:p>
            <a:p>
              <a:pPr marL="114300" marR="0" lvl="1" indent="-114300" algn="l" rtl="0">
                <a:lnSpc>
                  <a:spcPct val="90000"/>
                </a:lnSpc>
                <a:spcBef>
                  <a:spcPts val="560"/>
                </a:spcBef>
                <a:spcAft>
                  <a:spcPts val="0"/>
                </a:spcAft>
                <a:buClr>
                  <a:schemeClr val="lt1"/>
                </a:buClr>
                <a:buSzPts val="1200"/>
                <a:buFont typeface="Arial"/>
                <a:buChar char="•"/>
              </a:pPr>
              <a:r>
                <a:rPr lang="es-PE" sz="1200" b="0" i="0" u="none" strike="noStrike" cap="none">
                  <a:solidFill>
                    <a:schemeClr val="lt1"/>
                  </a:solidFill>
                  <a:latin typeface="Calibri"/>
                  <a:ea typeface="Calibri"/>
                  <a:cs typeface="Calibri"/>
                  <a:sym typeface="Calibri"/>
                </a:rPr>
                <a:t>Permite crear nuevas tablas o bases de datos.</a:t>
              </a:r>
              <a:endParaRPr/>
            </a:p>
          </p:txBody>
        </p:sp>
        <p:sp>
          <p:nvSpPr>
            <p:cNvPr id="797" name="Google Shape;797;p54"/>
            <p:cNvSpPr/>
            <p:nvPr/>
          </p:nvSpPr>
          <p:spPr>
            <a:xfrm>
              <a:off x="5538728" y="845360"/>
              <a:ext cx="2516162" cy="1509697"/>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txBox="1"/>
            <p:nvPr/>
          </p:nvSpPr>
          <p:spPr>
            <a:xfrm>
              <a:off x="5538728" y="845360"/>
              <a:ext cx="2516162" cy="1509697"/>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s-PE" sz="1600" b="0" i="0">
                  <a:solidFill>
                    <a:schemeClr val="lt1"/>
                  </a:solidFill>
                  <a:latin typeface="Calibri"/>
                  <a:ea typeface="Calibri"/>
                  <a:cs typeface="Calibri"/>
                  <a:sym typeface="Calibri"/>
                </a:rPr>
                <a:t>DROP:</a:t>
              </a:r>
              <a:endParaRPr/>
            </a:p>
            <a:p>
              <a:pPr marL="114300" marR="0" lvl="1" indent="-114300" algn="l" rtl="0">
                <a:lnSpc>
                  <a:spcPct val="90000"/>
                </a:lnSpc>
                <a:spcBef>
                  <a:spcPts val="560"/>
                </a:spcBef>
                <a:spcAft>
                  <a:spcPts val="0"/>
                </a:spcAft>
                <a:buClr>
                  <a:schemeClr val="lt1"/>
                </a:buClr>
                <a:buSzPts val="1200"/>
                <a:buFont typeface="Arial"/>
                <a:buChar char="•"/>
              </a:pPr>
              <a:r>
                <a:rPr lang="es-PE" sz="1200" b="0" i="0" u="none" strike="noStrike" cap="none">
                  <a:solidFill>
                    <a:schemeClr val="lt1"/>
                  </a:solidFill>
                  <a:latin typeface="Calibri"/>
                  <a:ea typeface="Calibri"/>
                  <a:cs typeface="Calibri"/>
                  <a:sym typeface="Calibri"/>
                </a:rPr>
                <a:t>Permite eliminar tablas o bases de datos.</a:t>
              </a:r>
              <a:endParaRPr/>
            </a:p>
          </p:txBody>
        </p:sp>
        <p:sp>
          <p:nvSpPr>
            <p:cNvPr id="799" name="Google Shape;799;p54"/>
            <p:cNvSpPr/>
            <p:nvPr/>
          </p:nvSpPr>
          <p:spPr>
            <a:xfrm>
              <a:off x="8306507" y="845360"/>
              <a:ext cx="2516162" cy="1509697"/>
            </a:xfrm>
            <a:prstGeom prst="rect">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txBox="1"/>
            <p:nvPr/>
          </p:nvSpPr>
          <p:spPr>
            <a:xfrm>
              <a:off x="8306507" y="845360"/>
              <a:ext cx="2516162" cy="1509697"/>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s-PE" sz="1600" b="0" i="0">
                  <a:solidFill>
                    <a:schemeClr val="lt1"/>
                  </a:solidFill>
                  <a:latin typeface="Calibri"/>
                  <a:ea typeface="Calibri"/>
                  <a:cs typeface="Calibri"/>
                  <a:sym typeface="Calibri"/>
                </a:rPr>
                <a:t>DELETE:</a:t>
              </a:r>
              <a:endParaRPr/>
            </a:p>
            <a:p>
              <a:pPr marL="114300" marR="0" lvl="1" indent="-114300" algn="l" rtl="0">
                <a:lnSpc>
                  <a:spcPct val="90000"/>
                </a:lnSpc>
                <a:spcBef>
                  <a:spcPts val="560"/>
                </a:spcBef>
                <a:spcAft>
                  <a:spcPts val="0"/>
                </a:spcAft>
                <a:buClr>
                  <a:schemeClr val="lt1"/>
                </a:buClr>
                <a:buSzPts val="1200"/>
                <a:buFont typeface="Arial"/>
                <a:buChar char="•"/>
              </a:pPr>
              <a:r>
                <a:rPr lang="es-PE" sz="1200" b="0" i="0" u="none" strike="noStrike" cap="none">
                  <a:solidFill>
                    <a:schemeClr val="lt1"/>
                  </a:solidFill>
                  <a:latin typeface="Calibri"/>
                  <a:ea typeface="Calibri"/>
                  <a:cs typeface="Calibri"/>
                  <a:sym typeface="Calibri"/>
                </a:rPr>
                <a:t>Permite eliminar filas de las tablas.</a:t>
              </a:r>
              <a:endParaRPr/>
            </a:p>
          </p:txBody>
        </p:sp>
        <p:sp>
          <p:nvSpPr>
            <p:cNvPr id="801" name="Google Shape;801;p54"/>
            <p:cNvSpPr/>
            <p:nvPr/>
          </p:nvSpPr>
          <p:spPr>
            <a:xfrm>
              <a:off x="3171" y="2606673"/>
              <a:ext cx="2516162" cy="1509697"/>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txBox="1"/>
            <p:nvPr/>
          </p:nvSpPr>
          <p:spPr>
            <a:xfrm>
              <a:off x="3171" y="2606673"/>
              <a:ext cx="2516162" cy="1509697"/>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s-PE" sz="1600" b="0" i="0">
                  <a:solidFill>
                    <a:schemeClr val="lt1"/>
                  </a:solidFill>
                  <a:latin typeface="Calibri"/>
                  <a:ea typeface="Calibri"/>
                  <a:cs typeface="Calibri"/>
                  <a:sym typeface="Calibri"/>
                </a:rPr>
                <a:t>INSERT:</a:t>
              </a:r>
              <a:endParaRPr/>
            </a:p>
            <a:p>
              <a:pPr marL="114300" marR="0" lvl="1" indent="-114300" algn="l" rtl="0">
                <a:lnSpc>
                  <a:spcPct val="90000"/>
                </a:lnSpc>
                <a:spcBef>
                  <a:spcPts val="560"/>
                </a:spcBef>
                <a:spcAft>
                  <a:spcPts val="0"/>
                </a:spcAft>
                <a:buClr>
                  <a:schemeClr val="lt1"/>
                </a:buClr>
                <a:buSzPts val="1200"/>
                <a:buFont typeface="Arial"/>
                <a:buChar char="•"/>
              </a:pPr>
              <a:r>
                <a:rPr lang="es-PE" sz="1200" b="0" i="0" u="none" strike="noStrike" cap="none">
                  <a:solidFill>
                    <a:schemeClr val="lt1"/>
                  </a:solidFill>
                  <a:latin typeface="Calibri"/>
                  <a:ea typeface="Calibri"/>
                  <a:cs typeface="Calibri"/>
                  <a:sym typeface="Calibri"/>
                </a:rPr>
                <a:t>Permite insertar filas en las tablas.</a:t>
              </a:r>
              <a:endParaRPr/>
            </a:p>
          </p:txBody>
        </p:sp>
        <p:sp>
          <p:nvSpPr>
            <p:cNvPr id="803" name="Google Shape;803;p54"/>
            <p:cNvSpPr/>
            <p:nvPr/>
          </p:nvSpPr>
          <p:spPr>
            <a:xfrm>
              <a:off x="2770950" y="2606673"/>
              <a:ext cx="2516162" cy="1509697"/>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txBox="1"/>
            <p:nvPr/>
          </p:nvSpPr>
          <p:spPr>
            <a:xfrm>
              <a:off x="2770950" y="2606673"/>
              <a:ext cx="2516162" cy="1509697"/>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s-PE" sz="1600" b="0" i="0">
                  <a:solidFill>
                    <a:schemeClr val="lt1"/>
                  </a:solidFill>
                  <a:latin typeface="Calibri"/>
                  <a:ea typeface="Calibri"/>
                  <a:cs typeface="Calibri"/>
                  <a:sym typeface="Calibri"/>
                </a:rPr>
                <a:t>SELECT:</a:t>
              </a:r>
              <a:endParaRPr/>
            </a:p>
            <a:p>
              <a:pPr marL="114300" marR="0" lvl="1" indent="-114300" algn="l" rtl="0">
                <a:lnSpc>
                  <a:spcPct val="90000"/>
                </a:lnSpc>
                <a:spcBef>
                  <a:spcPts val="560"/>
                </a:spcBef>
                <a:spcAft>
                  <a:spcPts val="0"/>
                </a:spcAft>
                <a:buClr>
                  <a:schemeClr val="lt1"/>
                </a:buClr>
                <a:buSzPts val="1200"/>
                <a:buFont typeface="Arial"/>
                <a:buChar char="•"/>
              </a:pPr>
              <a:r>
                <a:rPr lang="es-PE" sz="1200" b="0" i="0" u="none" strike="noStrike" cap="none">
                  <a:solidFill>
                    <a:schemeClr val="lt1"/>
                  </a:solidFill>
                  <a:latin typeface="Calibri"/>
                  <a:ea typeface="Calibri"/>
                  <a:cs typeface="Calibri"/>
                  <a:sym typeface="Calibri"/>
                </a:rPr>
                <a:t>Les permite usar el comando SELECT para leer las bases de datos.</a:t>
              </a:r>
              <a:endParaRPr/>
            </a:p>
          </p:txBody>
        </p:sp>
        <p:sp>
          <p:nvSpPr>
            <p:cNvPr id="805" name="Google Shape;805;p54"/>
            <p:cNvSpPr/>
            <p:nvPr/>
          </p:nvSpPr>
          <p:spPr>
            <a:xfrm>
              <a:off x="5538728" y="2606673"/>
              <a:ext cx="2516162" cy="1509697"/>
            </a:xfrm>
            <a:prstGeom prst="rect">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txBox="1"/>
            <p:nvPr/>
          </p:nvSpPr>
          <p:spPr>
            <a:xfrm>
              <a:off x="5538728" y="2606673"/>
              <a:ext cx="2516162" cy="1509697"/>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s-PE" sz="1600" b="0" i="0">
                  <a:solidFill>
                    <a:schemeClr val="lt1"/>
                  </a:solidFill>
                  <a:latin typeface="Calibri"/>
                  <a:ea typeface="Calibri"/>
                  <a:cs typeface="Calibri"/>
                  <a:sym typeface="Calibri"/>
                </a:rPr>
                <a:t>UPDATE:</a:t>
              </a:r>
              <a:endParaRPr/>
            </a:p>
            <a:p>
              <a:pPr marL="114300" marR="0" lvl="1" indent="-114300" algn="l" rtl="0">
                <a:lnSpc>
                  <a:spcPct val="90000"/>
                </a:lnSpc>
                <a:spcBef>
                  <a:spcPts val="560"/>
                </a:spcBef>
                <a:spcAft>
                  <a:spcPts val="0"/>
                </a:spcAft>
                <a:buClr>
                  <a:schemeClr val="lt1"/>
                </a:buClr>
                <a:buSzPts val="1200"/>
                <a:buFont typeface="Arial"/>
                <a:buChar char="•"/>
              </a:pPr>
              <a:r>
                <a:rPr lang="es-PE" sz="1200" b="0" i="0" u="none" strike="noStrike" cap="none">
                  <a:solidFill>
                    <a:schemeClr val="lt1"/>
                  </a:solidFill>
                  <a:latin typeface="Calibri"/>
                  <a:ea typeface="Calibri"/>
                  <a:cs typeface="Calibri"/>
                  <a:sym typeface="Calibri"/>
                </a:rPr>
                <a:t>Permite actualizar las filas de las tablas.</a:t>
              </a:r>
              <a:endParaRPr/>
            </a:p>
          </p:txBody>
        </p:sp>
        <p:sp>
          <p:nvSpPr>
            <p:cNvPr id="807" name="Google Shape;807;p54"/>
            <p:cNvSpPr/>
            <p:nvPr/>
          </p:nvSpPr>
          <p:spPr>
            <a:xfrm>
              <a:off x="8306507" y="2606673"/>
              <a:ext cx="2516162" cy="1509697"/>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txBox="1"/>
            <p:nvPr/>
          </p:nvSpPr>
          <p:spPr>
            <a:xfrm>
              <a:off x="8306507" y="2606673"/>
              <a:ext cx="2516162" cy="1509697"/>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s-PE" sz="1600" b="0" i="0">
                  <a:solidFill>
                    <a:schemeClr val="lt1"/>
                  </a:solidFill>
                  <a:latin typeface="Calibri"/>
                  <a:ea typeface="Calibri"/>
                  <a:cs typeface="Calibri"/>
                  <a:sym typeface="Calibri"/>
                </a:rPr>
                <a:t>GRANT OPTION:</a:t>
              </a:r>
              <a:endParaRPr/>
            </a:p>
            <a:p>
              <a:pPr marL="114300" marR="0" lvl="1" indent="-114300" algn="l" rtl="0">
                <a:lnSpc>
                  <a:spcPct val="90000"/>
                </a:lnSpc>
                <a:spcBef>
                  <a:spcPts val="560"/>
                </a:spcBef>
                <a:spcAft>
                  <a:spcPts val="0"/>
                </a:spcAft>
                <a:buClr>
                  <a:schemeClr val="lt1"/>
                </a:buClr>
                <a:buSzPts val="1200"/>
                <a:buFont typeface="Arial"/>
                <a:buChar char="•"/>
              </a:pPr>
              <a:r>
                <a:rPr lang="es-PE" sz="1200" b="0" i="0" u="none" strike="noStrike" cap="none">
                  <a:solidFill>
                    <a:schemeClr val="lt1"/>
                  </a:solidFill>
                  <a:latin typeface="Calibri"/>
                  <a:ea typeface="Calibri"/>
                  <a:cs typeface="Calibri"/>
                  <a:sym typeface="Calibri"/>
                </a:rPr>
                <a:t>Permite otorgar o eliminar privilegios de otros usuarios.</a:t>
              </a:r>
              <a:endParaRPr/>
            </a:p>
          </p:txBody>
        </p:sp>
      </p:grpSp>
      <p:pic>
        <p:nvPicPr>
          <p:cNvPr id="809" name="Google Shape;809;p54"/>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810" name="Google Shape;810;p54"/>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10</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lvl="0" algn="ctr">
              <a:lnSpc>
                <a:spcPct val="80000"/>
              </a:lnSpc>
              <a:buClr>
                <a:schemeClr val="dk1"/>
              </a:buClr>
              <a:buSzPts val="6400"/>
            </a:pPr>
            <a:r>
              <a:rPr lang="es-ES" sz="3600" b="1" dirty="0" smtClean="0">
                <a:solidFill>
                  <a:schemeClr val="lt1"/>
                </a:solidFill>
                <a:latin typeface="Caveat"/>
                <a:ea typeface="Caveat"/>
                <a:cs typeface="Caveat"/>
                <a:sym typeface="Caveat"/>
              </a:rPr>
              <a:t>Introducción a las Bases de Datos</a:t>
            </a:r>
            <a:endParaRPr lang="es-ES" sz="3600" b="1" dirty="0" smtClean="0">
              <a:solidFill>
                <a:srgbClr val="47FC97"/>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56"/>
          <p:cNvSpPr txBox="1">
            <a:spLocks noGrp="1"/>
          </p:cNvSpPr>
          <p:nvPr>
            <p:ph type="ctrTitle"/>
          </p:nvPr>
        </p:nvSpPr>
        <p:spPr>
          <a:xfrm>
            <a:off x="1524000" y="583520"/>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Python + MySQL</a:t>
            </a:r>
            <a:endParaRPr/>
          </a:p>
        </p:txBody>
      </p:sp>
      <p:pic>
        <p:nvPicPr>
          <p:cNvPr id="832" name="Google Shape;832;p56"/>
          <p:cNvPicPr preferRelativeResize="0"/>
          <p:nvPr/>
        </p:nvPicPr>
        <p:blipFill rotWithShape="1">
          <a:blip r:embed="rId3">
            <a:alphaModFix/>
          </a:blip>
          <a:srcRect/>
          <a:stretch/>
        </p:blipFill>
        <p:spPr>
          <a:xfrm>
            <a:off x="2559288" y="2710542"/>
            <a:ext cx="7073424" cy="3071586"/>
          </a:xfrm>
          <a:prstGeom prst="rect">
            <a:avLst/>
          </a:prstGeom>
          <a:noFill/>
          <a:ln>
            <a:noFill/>
          </a:ln>
        </p:spPr>
      </p:pic>
      <p:pic>
        <p:nvPicPr>
          <p:cNvPr id="833" name="Google Shape;833;p56"/>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834" name="Google Shape;834;p56"/>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3"/>
          <p:cNvSpPr txBox="1">
            <a:spLocks noGrp="1"/>
          </p:cNvSpPr>
          <p:nvPr>
            <p:ph type="title"/>
          </p:nvPr>
        </p:nvSpPr>
        <p:spPr>
          <a:xfrm>
            <a:off x="1981200" y="0"/>
            <a:ext cx="8229600" cy="885217"/>
          </a:xfrm>
          <a:prstGeom prst="rect">
            <a:avLst/>
          </a:prstGeom>
          <a:noFill/>
          <a:ln>
            <a:noFill/>
          </a:ln>
        </p:spPr>
        <p:txBody>
          <a:bodyPr spcFirstLastPara="1" wrap="square" lIns="91425" tIns="45700" rIns="91425" bIns="45700" anchor="ctr" anchorCtr="0">
            <a:normAutofit/>
          </a:bodyPr>
          <a:lstStyle/>
          <a:p>
            <a:pPr marL="0" lvl="0" indent="0">
              <a:buSzPts val="4400"/>
            </a:pPr>
            <a:r>
              <a:rPr lang="es-US" b="1" dirty="0" smtClean="0">
                <a:latin typeface="Nunito"/>
                <a:ea typeface="Nunito"/>
                <a:cs typeface="Nunito"/>
                <a:sym typeface="Nunito"/>
              </a:rPr>
              <a:t>Que versiones existen?</a:t>
            </a:r>
            <a:endParaRPr lang="es-US" b="1" dirty="0">
              <a:latin typeface="Nunito"/>
              <a:ea typeface="Nunito"/>
              <a:cs typeface="Nunito"/>
              <a:sym typeface="Nunito"/>
            </a:endParaRPr>
          </a:p>
        </p:txBody>
      </p:sp>
      <p:pic>
        <p:nvPicPr>
          <p:cNvPr id="226" name="Google Shape;226;p13"/>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609725" y="4346450"/>
            <a:ext cx="1582275" cy="2511550"/>
          </a:xfrm>
          <a:prstGeom prst="rect">
            <a:avLst/>
          </a:prstGeom>
          <a:noFill/>
          <a:ln>
            <a:noFill/>
          </a:ln>
        </p:spPr>
      </p:pic>
      <p:grpSp>
        <p:nvGrpSpPr>
          <p:cNvPr id="22" name="21 Grupo"/>
          <p:cNvGrpSpPr/>
          <p:nvPr/>
        </p:nvGrpSpPr>
        <p:grpSpPr>
          <a:xfrm>
            <a:off x="700391" y="671210"/>
            <a:ext cx="4735069" cy="5132908"/>
            <a:chOff x="245493" y="690664"/>
            <a:chExt cx="4735069" cy="5132908"/>
          </a:xfrm>
        </p:grpSpPr>
        <p:pic>
          <p:nvPicPr>
            <p:cNvPr id="13" name="12 Imagen" descr="pngegg (20).png"/>
            <p:cNvPicPr>
              <a:picLocks noChangeAspect="1"/>
            </p:cNvPicPr>
            <p:nvPr/>
          </p:nvPicPr>
          <p:blipFill>
            <a:blip r:embed="rId5"/>
            <a:srcRect t="10071"/>
            <a:stretch>
              <a:fillRect/>
            </a:stretch>
          </p:blipFill>
          <p:spPr>
            <a:xfrm>
              <a:off x="245493" y="690664"/>
              <a:ext cx="4735069" cy="5132908"/>
            </a:xfrm>
            <a:prstGeom prst="rect">
              <a:avLst/>
            </a:prstGeom>
          </p:spPr>
        </p:pic>
        <p:sp>
          <p:nvSpPr>
            <p:cNvPr id="14" name="13 Rectángulo"/>
            <p:cNvSpPr/>
            <p:nvPr/>
          </p:nvSpPr>
          <p:spPr>
            <a:xfrm>
              <a:off x="1585608" y="953500"/>
              <a:ext cx="2714019" cy="764825"/>
            </a:xfrm>
            <a:prstGeom prst="rect">
              <a:avLst/>
            </a:prstGeom>
            <a:solidFill>
              <a:schemeClr val="tx1">
                <a:lumMod val="75000"/>
                <a:lumOff val="25000"/>
              </a:schemeClr>
            </a:solidFill>
          </p:spPr>
          <p:txBody>
            <a:bodyPr wrap="square">
              <a:spAutoFit/>
            </a:bodyPr>
            <a:lstStyle/>
            <a:p>
              <a:pPr marL="457200" lvl="0" indent="-291465">
                <a:lnSpc>
                  <a:spcPct val="115000"/>
                </a:lnSpc>
                <a:spcBef>
                  <a:spcPts val="434"/>
                </a:spcBef>
                <a:buSzPct val="56250"/>
              </a:pPr>
              <a:r>
                <a:rPr lang="es-ES" sz="1900" dirty="0" smtClean="0">
                  <a:solidFill>
                    <a:schemeClr val="bg1"/>
                  </a:solidFill>
                  <a:latin typeface="Nunito Black" charset="0"/>
                </a:rPr>
                <a:t>Es la versión actual del Lenguaje. </a:t>
              </a:r>
              <a:endParaRPr lang="es-ES" sz="1900" dirty="0">
                <a:solidFill>
                  <a:schemeClr val="bg1"/>
                </a:solidFill>
                <a:latin typeface="Nunito Black" charset="0"/>
              </a:endParaRPr>
            </a:p>
          </p:txBody>
        </p:sp>
        <p:sp>
          <p:nvSpPr>
            <p:cNvPr id="15" name="14 Rectángulo"/>
            <p:cNvSpPr/>
            <p:nvPr/>
          </p:nvSpPr>
          <p:spPr>
            <a:xfrm>
              <a:off x="1008438" y="2166214"/>
              <a:ext cx="2668620" cy="941796"/>
            </a:xfrm>
            <a:prstGeom prst="rect">
              <a:avLst/>
            </a:prstGeom>
            <a:solidFill>
              <a:schemeClr val="tx1">
                <a:lumMod val="75000"/>
                <a:lumOff val="25000"/>
              </a:schemeClr>
            </a:solidFill>
          </p:spPr>
          <p:txBody>
            <a:bodyPr wrap="square">
              <a:spAutoFit/>
            </a:bodyPr>
            <a:lstStyle/>
            <a:p>
              <a:pPr marL="457200" lvl="0" indent="-291465">
                <a:lnSpc>
                  <a:spcPct val="115000"/>
                </a:lnSpc>
                <a:buSzPct val="56250"/>
              </a:pPr>
              <a:r>
                <a:rPr lang="es-ES" sz="1600" dirty="0" smtClean="0">
                  <a:solidFill>
                    <a:schemeClr val="bg1"/>
                  </a:solidFill>
                </a:rPr>
                <a:t>Esta en evolución, creando sus propios estándares</a:t>
              </a:r>
              <a:endParaRPr lang="es-ES" sz="1600" dirty="0">
                <a:solidFill>
                  <a:schemeClr val="bg1"/>
                </a:solidFill>
              </a:endParaRPr>
            </a:p>
          </p:txBody>
        </p:sp>
        <p:sp>
          <p:nvSpPr>
            <p:cNvPr id="16" name="15 Rectángulo"/>
            <p:cNvSpPr/>
            <p:nvPr/>
          </p:nvSpPr>
          <p:spPr>
            <a:xfrm>
              <a:off x="1605063" y="3437296"/>
              <a:ext cx="2519465" cy="941796"/>
            </a:xfrm>
            <a:prstGeom prst="rect">
              <a:avLst/>
            </a:prstGeom>
            <a:solidFill>
              <a:schemeClr val="tx1">
                <a:lumMod val="75000"/>
                <a:lumOff val="25000"/>
              </a:schemeClr>
            </a:solidFill>
          </p:spPr>
          <p:txBody>
            <a:bodyPr wrap="square">
              <a:spAutoFit/>
            </a:bodyPr>
            <a:lstStyle/>
            <a:p>
              <a:pPr marL="457200" lvl="0" indent="-291465">
                <a:lnSpc>
                  <a:spcPct val="115000"/>
                </a:lnSpc>
                <a:buSzPct val="56250"/>
              </a:pPr>
              <a:r>
                <a:rPr lang="es-ES" sz="1600" dirty="0" smtClean="0">
                  <a:solidFill>
                    <a:schemeClr val="bg1"/>
                  </a:solidFill>
                </a:rPr>
                <a:t>Si se va a comenzar un nuevo proyecto deberías usarla</a:t>
              </a:r>
              <a:endParaRPr lang="es-ES" sz="1600" dirty="0">
                <a:solidFill>
                  <a:schemeClr val="bg1"/>
                </a:solidFill>
              </a:endParaRPr>
            </a:p>
          </p:txBody>
        </p:sp>
        <p:sp>
          <p:nvSpPr>
            <p:cNvPr id="17" name="16 Rectángulo"/>
            <p:cNvSpPr/>
            <p:nvPr/>
          </p:nvSpPr>
          <p:spPr>
            <a:xfrm>
              <a:off x="1134893" y="4679194"/>
              <a:ext cx="2519465" cy="941796"/>
            </a:xfrm>
            <a:prstGeom prst="rect">
              <a:avLst/>
            </a:prstGeom>
            <a:solidFill>
              <a:schemeClr val="tx1">
                <a:lumMod val="75000"/>
                <a:lumOff val="25000"/>
              </a:schemeClr>
            </a:solidFill>
          </p:spPr>
          <p:txBody>
            <a:bodyPr wrap="square">
              <a:spAutoFit/>
            </a:bodyPr>
            <a:lstStyle/>
            <a:p>
              <a:pPr marL="457200" lvl="0" indent="-291465">
                <a:lnSpc>
                  <a:spcPct val="115000"/>
                </a:lnSpc>
                <a:buSzPct val="56250"/>
              </a:pPr>
              <a:r>
                <a:rPr lang="es-ES" sz="1600" dirty="0" smtClean="0">
                  <a:solidFill>
                    <a:schemeClr val="bg1"/>
                  </a:solidFill>
                </a:rPr>
                <a:t>Esta es la versión que usaremos en este curso</a:t>
              </a:r>
              <a:endParaRPr lang="es-ES" sz="1600" dirty="0">
                <a:solidFill>
                  <a:schemeClr val="bg1"/>
                </a:solidFill>
              </a:endParaRPr>
            </a:p>
          </p:txBody>
        </p:sp>
        <p:sp>
          <p:nvSpPr>
            <p:cNvPr id="18" name="17 Rectángulo"/>
            <p:cNvSpPr/>
            <p:nvPr/>
          </p:nvSpPr>
          <p:spPr>
            <a:xfrm>
              <a:off x="522051" y="1057261"/>
              <a:ext cx="985736" cy="571695"/>
            </a:xfrm>
            <a:prstGeom prst="rect">
              <a:avLst/>
            </a:prstGeom>
            <a:solidFill>
              <a:schemeClr val="bg1"/>
            </a:solidFill>
          </p:spPr>
          <p:txBody>
            <a:bodyPr wrap="square">
              <a:spAutoFit/>
            </a:bodyPr>
            <a:lstStyle/>
            <a:p>
              <a:pPr marL="457200" lvl="0" indent="-291465">
                <a:lnSpc>
                  <a:spcPct val="115000"/>
                </a:lnSpc>
                <a:spcBef>
                  <a:spcPts val="434"/>
                </a:spcBef>
                <a:buSzPct val="56250"/>
              </a:pPr>
              <a:r>
                <a:rPr lang="es-ES" sz="2800" dirty="0" smtClean="0">
                  <a:solidFill>
                    <a:schemeClr val="tx1"/>
                  </a:solidFill>
                  <a:latin typeface="Nunito Black" charset="0"/>
                </a:rPr>
                <a:t>3.x</a:t>
              </a:r>
              <a:endParaRPr lang="es-ES" sz="2800" dirty="0">
                <a:solidFill>
                  <a:schemeClr val="tx1"/>
                </a:solidFill>
                <a:latin typeface="Nunito Black" charset="0"/>
              </a:endParaRPr>
            </a:p>
          </p:txBody>
        </p:sp>
        <p:sp>
          <p:nvSpPr>
            <p:cNvPr id="19" name="18 Rectángulo"/>
            <p:cNvSpPr/>
            <p:nvPr/>
          </p:nvSpPr>
          <p:spPr>
            <a:xfrm>
              <a:off x="3719208" y="2308887"/>
              <a:ext cx="985736" cy="571695"/>
            </a:xfrm>
            <a:prstGeom prst="rect">
              <a:avLst/>
            </a:prstGeom>
            <a:solidFill>
              <a:schemeClr val="bg1"/>
            </a:solidFill>
          </p:spPr>
          <p:txBody>
            <a:bodyPr wrap="square">
              <a:spAutoFit/>
            </a:bodyPr>
            <a:lstStyle/>
            <a:p>
              <a:pPr marL="457200" lvl="0" indent="-291465">
                <a:lnSpc>
                  <a:spcPct val="115000"/>
                </a:lnSpc>
                <a:spcBef>
                  <a:spcPts val="434"/>
                </a:spcBef>
                <a:buSzPct val="56250"/>
              </a:pPr>
              <a:r>
                <a:rPr lang="es-ES" sz="2800" dirty="0" smtClean="0">
                  <a:solidFill>
                    <a:schemeClr val="tx1"/>
                  </a:solidFill>
                  <a:latin typeface="Nunito Black" charset="0"/>
                </a:rPr>
                <a:t>3.x</a:t>
              </a:r>
              <a:endParaRPr lang="es-ES" sz="2800" dirty="0">
                <a:solidFill>
                  <a:schemeClr val="tx1"/>
                </a:solidFill>
                <a:latin typeface="Nunito Black" charset="0"/>
              </a:endParaRPr>
            </a:p>
          </p:txBody>
        </p:sp>
        <p:sp>
          <p:nvSpPr>
            <p:cNvPr id="20" name="19 Rectángulo"/>
            <p:cNvSpPr/>
            <p:nvPr/>
          </p:nvSpPr>
          <p:spPr>
            <a:xfrm>
              <a:off x="479897" y="3573482"/>
              <a:ext cx="985736" cy="571695"/>
            </a:xfrm>
            <a:prstGeom prst="rect">
              <a:avLst/>
            </a:prstGeom>
            <a:solidFill>
              <a:schemeClr val="bg1"/>
            </a:solidFill>
          </p:spPr>
          <p:txBody>
            <a:bodyPr wrap="square">
              <a:spAutoFit/>
            </a:bodyPr>
            <a:lstStyle/>
            <a:p>
              <a:pPr marL="457200" lvl="0" indent="-291465">
                <a:lnSpc>
                  <a:spcPct val="115000"/>
                </a:lnSpc>
                <a:spcBef>
                  <a:spcPts val="434"/>
                </a:spcBef>
                <a:buSzPct val="56250"/>
              </a:pPr>
              <a:r>
                <a:rPr lang="es-ES" sz="2800" dirty="0" smtClean="0">
                  <a:solidFill>
                    <a:schemeClr val="tx1"/>
                  </a:solidFill>
                  <a:latin typeface="Nunito Black" charset="0"/>
                </a:rPr>
                <a:t>3.x</a:t>
              </a:r>
              <a:endParaRPr lang="es-ES" sz="2800" dirty="0">
                <a:solidFill>
                  <a:schemeClr val="tx1"/>
                </a:solidFill>
                <a:latin typeface="Nunito Black" charset="0"/>
              </a:endParaRPr>
            </a:p>
          </p:txBody>
        </p:sp>
        <p:sp>
          <p:nvSpPr>
            <p:cNvPr id="21" name="20 Rectángulo"/>
            <p:cNvSpPr/>
            <p:nvPr/>
          </p:nvSpPr>
          <p:spPr>
            <a:xfrm>
              <a:off x="3728936" y="4867261"/>
              <a:ext cx="985736" cy="571695"/>
            </a:xfrm>
            <a:prstGeom prst="rect">
              <a:avLst/>
            </a:prstGeom>
            <a:solidFill>
              <a:schemeClr val="bg1"/>
            </a:solidFill>
          </p:spPr>
          <p:txBody>
            <a:bodyPr wrap="square">
              <a:spAutoFit/>
            </a:bodyPr>
            <a:lstStyle/>
            <a:p>
              <a:pPr marL="457200" lvl="0" indent="-291465">
                <a:lnSpc>
                  <a:spcPct val="115000"/>
                </a:lnSpc>
                <a:spcBef>
                  <a:spcPts val="434"/>
                </a:spcBef>
                <a:buSzPct val="56250"/>
              </a:pPr>
              <a:r>
                <a:rPr lang="es-ES" sz="2800" dirty="0" smtClean="0">
                  <a:solidFill>
                    <a:schemeClr val="tx1"/>
                  </a:solidFill>
                  <a:latin typeface="Nunito Black" charset="0"/>
                </a:rPr>
                <a:t>3.x</a:t>
              </a:r>
              <a:endParaRPr lang="es-ES" sz="2800" dirty="0">
                <a:solidFill>
                  <a:schemeClr val="tx1"/>
                </a:solidFill>
                <a:latin typeface="Nunito Black" charset="0"/>
              </a:endParaRPr>
            </a:p>
          </p:txBody>
        </p:sp>
      </p:grpSp>
      <p:grpSp>
        <p:nvGrpSpPr>
          <p:cNvPr id="23" name="22 Grupo"/>
          <p:cNvGrpSpPr/>
          <p:nvPr/>
        </p:nvGrpSpPr>
        <p:grpSpPr>
          <a:xfrm>
            <a:off x="5905631" y="677694"/>
            <a:ext cx="4779524" cy="5132908"/>
            <a:chOff x="522051" y="700392"/>
            <a:chExt cx="4779524" cy="5132908"/>
          </a:xfrm>
        </p:grpSpPr>
        <p:pic>
          <p:nvPicPr>
            <p:cNvPr id="24" name="23 Imagen" descr="pngegg (20).png"/>
            <p:cNvPicPr>
              <a:picLocks noChangeAspect="1"/>
            </p:cNvPicPr>
            <p:nvPr/>
          </p:nvPicPr>
          <p:blipFill>
            <a:blip r:embed="rId5"/>
            <a:srcRect t="10071"/>
            <a:stretch>
              <a:fillRect/>
            </a:stretch>
          </p:blipFill>
          <p:spPr>
            <a:xfrm>
              <a:off x="566506" y="700392"/>
              <a:ext cx="4735069" cy="5132908"/>
            </a:xfrm>
            <a:prstGeom prst="rect">
              <a:avLst/>
            </a:prstGeom>
          </p:spPr>
        </p:pic>
        <p:sp>
          <p:nvSpPr>
            <p:cNvPr id="25" name="24 Rectángulo"/>
            <p:cNvSpPr/>
            <p:nvPr/>
          </p:nvSpPr>
          <p:spPr>
            <a:xfrm>
              <a:off x="1857981" y="924316"/>
              <a:ext cx="2714019" cy="941796"/>
            </a:xfrm>
            <a:prstGeom prst="rect">
              <a:avLst/>
            </a:prstGeom>
            <a:solidFill>
              <a:schemeClr val="tx1">
                <a:lumMod val="75000"/>
                <a:lumOff val="25000"/>
              </a:schemeClr>
            </a:solidFill>
          </p:spPr>
          <p:txBody>
            <a:bodyPr wrap="square">
              <a:spAutoFit/>
            </a:bodyPr>
            <a:lstStyle/>
            <a:p>
              <a:pPr marL="457200" lvl="0" indent="-368300">
                <a:lnSpc>
                  <a:spcPct val="115000"/>
                </a:lnSpc>
                <a:spcBef>
                  <a:spcPts val="480"/>
                </a:spcBef>
                <a:buClr>
                  <a:schemeClr val="dk1"/>
                </a:buClr>
                <a:buSzPts val="2200"/>
              </a:pPr>
              <a:r>
                <a:rPr lang="es-ES" sz="2400" dirty="0" smtClean="0">
                  <a:solidFill>
                    <a:schemeClr val="bg1"/>
                  </a:solidFill>
                  <a:latin typeface="Calibri"/>
                  <a:ea typeface="Calibri"/>
                  <a:cs typeface="Calibri"/>
                  <a:sym typeface="Calibri"/>
                </a:rPr>
                <a:t>Su evolución se ha estancado</a:t>
              </a:r>
              <a:endParaRPr lang="es-ES" sz="2400" dirty="0">
                <a:solidFill>
                  <a:schemeClr val="bg1"/>
                </a:solidFill>
                <a:latin typeface="Calibri"/>
                <a:ea typeface="Calibri"/>
                <a:cs typeface="Calibri"/>
                <a:sym typeface="Calibri"/>
              </a:endParaRPr>
            </a:p>
          </p:txBody>
        </p:sp>
        <p:sp>
          <p:nvSpPr>
            <p:cNvPr id="28" name="27 Rectángulo"/>
            <p:cNvSpPr/>
            <p:nvPr/>
          </p:nvSpPr>
          <p:spPr>
            <a:xfrm>
              <a:off x="1329445" y="4718105"/>
              <a:ext cx="2519465" cy="658642"/>
            </a:xfrm>
            <a:prstGeom prst="rect">
              <a:avLst/>
            </a:prstGeom>
            <a:solidFill>
              <a:schemeClr val="tx1">
                <a:lumMod val="75000"/>
                <a:lumOff val="25000"/>
              </a:schemeClr>
            </a:solidFill>
          </p:spPr>
          <p:txBody>
            <a:bodyPr wrap="square">
              <a:spAutoFit/>
            </a:bodyPr>
            <a:lstStyle/>
            <a:p>
              <a:pPr marL="457200" lvl="0" indent="-291465">
                <a:lnSpc>
                  <a:spcPct val="115000"/>
                </a:lnSpc>
                <a:buSzPct val="56250"/>
              </a:pPr>
              <a:r>
                <a:rPr lang="es-ES" sz="1600" dirty="0" smtClean="0">
                  <a:solidFill>
                    <a:schemeClr val="bg1"/>
                  </a:solidFill>
                </a:rPr>
                <a:t>Existen actualizaciones pero muy pocas</a:t>
              </a:r>
              <a:endParaRPr lang="es-ES" sz="1600" dirty="0">
                <a:solidFill>
                  <a:schemeClr val="bg1"/>
                </a:solidFill>
              </a:endParaRPr>
            </a:p>
          </p:txBody>
        </p:sp>
        <p:sp>
          <p:nvSpPr>
            <p:cNvPr id="29" name="28 Rectángulo"/>
            <p:cNvSpPr/>
            <p:nvPr/>
          </p:nvSpPr>
          <p:spPr>
            <a:xfrm>
              <a:off x="522051" y="1057261"/>
              <a:ext cx="1039918" cy="587853"/>
            </a:xfrm>
            <a:prstGeom prst="rect">
              <a:avLst/>
            </a:prstGeom>
            <a:solidFill>
              <a:schemeClr val="bg1"/>
            </a:solidFill>
          </p:spPr>
          <p:txBody>
            <a:bodyPr wrap="square">
              <a:spAutoFit/>
            </a:bodyPr>
            <a:lstStyle/>
            <a:p>
              <a:pPr marL="457200" lvl="0" indent="-291465">
                <a:lnSpc>
                  <a:spcPct val="115000"/>
                </a:lnSpc>
                <a:spcBef>
                  <a:spcPts val="434"/>
                </a:spcBef>
                <a:buSzPct val="56250"/>
              </a:pPr>
              <a:r>
                <a:rPr lang="es-ES" sz="2800" dirty="0" smtClean="0">
                  <a:solidFill>
                    <a:schemeClr val="tx1"/>
                  </a:solidFill>
                  <a:latin typeface="Nunito Black" charset="0"/>
                </a:rPr>
                <a:t>2.x</a:t>
              </a:r>
              <a:endParaRPr lang="es-ES" sz="2800" dirty="0">
                <a:solidFill>
                  <a:schemeClr val="tx1"/>
                </a:solidFill>
                <a:latin typeface="Nunito Black" charset="0"/>
              </a:endParaRPr>
            </a:p>
          </p:txBody>
        </p:sp>
        <p:sp>
          <p:nvSpPr>
            <p:cNvPr id="30" name="29 Rectángulo"/>
            <p:cNvSpPr/>
            <p:nvPr/>
          </p:nvSpPr>
          <p:spPr>
            <a:xfrm>
              <a:off x="3991582" y="2328342"/>
              <a:ext cx="985736" cy="571695"/>
            </a:xfrm>
            <a:prstGeom prst="rect">
              <a:avLst/>
            </a:prstGeom>
            <a:solidFill>
              <a:schemeClr val="bg1"/>
            </a:solidFill>
          </p:spPr>
          <p:txBody>
            <a:bodyPr wrap="square">
              <a:spAutoFit/>
            </a:bodyPr>
            <a:lstStyle/>
            <a:p>
              <a:pPr marL="457200" lvl="0" indent="-291465">
                <a:lnSpc>
                  <a:spcPct val="115000"/>
                </a:lnSpc>
                <a:spcBef>
                  <a:spcPts val="434"/>
                </a:spcBef>
                <a:buSzPct val="56250"/>
              </a:pPr>
              <a:r>
                <a:rPr lang="es-ES" sz="2800" dirty="0" smtClean="0">
                  <a:solidFill>
                    <a:schemeClr val="tx1"/>
                  </a:solidFill>
                  <a:latin typeface="Nunito Black" charset="0"/>
                </a:rPr>
                <a:t>2.x</a:t>
              </a:r>
              <a:endParaRPr lang="es-ES" sz="2800" dirty="0">
                <a:solidFill>
                  <a:schemeClr val="tx1"/>
                </a:solidFill>
                <a:latin typeface="Nunito Black" charset="0"/>
              </a:endParaRPr>
            </a:p>
          </p:txBody>
        </p:sp>
        <p:sp>
          <p:nvSpPr>
            <p:cNvPr id="31" name="30 Rectángulo"/>
            <p:cNvSpPr/>
            <p:nvPr/>
          </p:nvSpPr>
          <p:spPr>
            <a:xfrm>
              <a:off x="664723" y="3573482"/>
              <a:ext cx="985736" cy="571695"/>
            </a:xfrm>
            <a:prstGeom prst="rect">
              <a:avLst/>
            </a:prstGeom>
            <a:solidFill>
              <a:schemeClr val="bg1"/>
            </a:solidFill>
          </p:spPr>
          <p:txBody>
            <a:bodyPr wrap="square">
              <a:spAutoFit/>
            </a:bodyPr>
            <a:lstStyle/>
            <a:p>
              <a:pPr marL="457200" lvl="0" indent="-291465">
                <a:lnSpc>
                  <a:spcPct val="115000"/>
                </a:lnSpc>
                <a:spcBef>
                  <a:spcPts val="434"/>
                </a:spcBef>
                <a:buSzPct val="56250"/>
              </a:pPr>
              <a:r>
                <a:rPr lang="es-ES" sz="2800" dirty="0" smtClean="0">
                  <a:solidFill>
                    <a:schemeClr val="tx1"/>
                  </a:solidFill>
                  <a:latin typeface="Nunito Black" charset="0"/>
                </a:rPr>
                <a:t>2.x</a:t>
              </a:r>
              <a:endParaRPr lang="es-ES" sz="2800" dirty="0">
                <a:solidFill>
                  <a:schemeClr val="tx1"/>
                </a:solidFill>
                <a:latin typeface="Nunito Black" charset="0"/>
              </a:endParaRPr>
            </a:p>
          </p:txBody>
        </p:sp>
        <p:sp>
          <p:nvSpPr>
            <p:cNvPr id="32" name="31 Rectángulo"/>
            <p:cNvSpPr/>
            <p:nvPr/>
          </p:nvSpPr>
          <p:spPr>
            <a:xfrm>
              <a:off x="3874851" y="4857534"/>
              <a:ext cx="985736" cy="571695"/>
            </a:xfrm>
            <a:prstGeom prst="rect">
              <a:avLst/>
            </a:prstGeom>
            <a:solidFill>
              <a:schemeClr val="bg1"/>
            </a:solidFill>
          </p:spPr>
          <p:txBody>
            <a:bodyPr wrap="square">
              <a:spAutoFit/>
            </a:bodyPr>
            <a:lstStyle/>
            <a:p>
              <a:pPr marL="457200" lvl="0" indent="-291465">
                <a:lnSpc>
                  <a:spcPct val="115000"/>
                </a:lnSpc>
                <a:spcBef>
                  <a:spcPts val="434"/>
                </a:spcBef>
                <a:buSzPct val="56250"/>
              </a:pPr>
              <a:r>
                <a:rPr lang="es-ES" sz="2800" dirty="0" smtClean="0">
                  <a:solidFill>
                    <a:schemeClr val="tx1"/>
                  </a:solidFill>
                  <a:latin typeface="Nunito Black" charset="0"/>
                </a:rPr>
                <a:t>2.x</a:t>
              </a:r>
              <a:endParaRPr lang="es-ES" sz="2800" dirty="0">
                <a:solidFill>
                  <a:schemeClr val="tx1"/>
                </a:solidFill>
                <a:latin typeface="Nunito Black" charset="0"/>
              </a:endParaRPr>
            </a:p>
          </p:txBody>
        </p:sp>
      </p:grpSp>
      <p:sp>
        <p:nvSpPr>
          <p:cNvPr id="33" name="32 Rectángulo"/>
          <p:cNvSpPr/>
          <p:nvPr/>
        </p:nvSpPr>
        <p:spPr>
          <a:xfrm>
            <a:off x="6721814" y="2172700"/>
            <a:ext cx="2617682" cy="941796"/>
          </a:xfrm>
          <a:prstGeom prst="rect">
            <a:avLst/>
          </a:prstGeom>
          <a:solidFill>
            <a:schemeClr val="tx1">
              <a:lumMod val="75000"/>
              <a:lumOff val="25000"/>
            </a:schemeClr>
          </a:solidFill>
        </p:spPr>
        <p:txBody>
          <a:bodyPr wrap="square">
            <a:spAutoFit/>
          </a:bodyPr>
          <a:lstStyle/>
          <a:p>
            <a:pPr marL="457200" lvl="0" indent="-368300">
              <a:lnSpc>
                <a:spcPct val="115000"/>
              </a:lnSpc>
              <a:spcBef>
                <a:spcPts val="480"/>
              </a:spcBef>
              <a:buClr>
                <a:schemeClr val="dk1"/>
              </a:buClr>
              <a:buSzPts val="2200"/>
            </a:pPr>
            <a:r>
              <a:rPr lang="es-ES" sz="2400" dirty="0" smtClean="0">
                <a:solidFill>
                  <a:schemeClr val="bg1"/>
                </a:solidFill>
                <a:latin typeface="Calibri"/>
                <a:ea typeface="Calibri"/>
                <a:cs typeface="Calibri"/>
                <a:sym typeface="Calibri"/>
              </a:rPr>
              <a:t>Existen desarrollos aun estables.</a:t>
            </a:r>
            <a:endParaRPr lang="es-ES" sz="2400" dirty="0">
              <a:solidFill>
                <a:schemeClr val="bg1"/>
              </a:solidFill>
              <a:latin typeface="Calibri"/>
              <a:ea typeface="Calibri"/>
              <a:cs typeface="Calibri"/>
              <a:sym typeface="Calibri"/>
            </a:endParaRPr>
          </a:p>
        </p:txBody>
      </p:sp>
      <p:sp>
        <p:nvSpPr>
          <p:cNvPr id="34" name="33 Rectángulo"/>
          <p:cNvSpPr/>
          <p:nvPr/>
        </p:nvSpPr>
        <p:spPr>
          <a:xfrm>
            <a:off x="7078494" y="3443780"/>
            <a:ext cx="2814537" cy="871008"/>
          </a:xfrm>
          <a:prstGeom prst="rect">
            <a:avLst/>
          </a:prstGeom>
          <a:solidFill>
            <a:schemeClr val="tx1">
              <a:lumMod val="75000"/>
              <a:lumOff val="25000"/>
            </a:schemeClr>
          </a:solidFill>
        </p:spPr>
        <p:txBody>
          <a:bodyPr wrap="square">
            <a:spAutoFit/>
          </a:bodyPr>
          <a:lstStyle/>
          <a:p>
            <a:pPr marL="457200" lvl="0" indent="-368300">
              <a:lnSpc>
                <a:spcPct val="115000"/>
              </a:lnSpc>
              <a:spcBef>
                <a:spcPts val="480"/>
              </a:spcBef>
              <a:buClr>
                <a:schemeClr val="dk1"/>
              </a:buClr>
              <a:buSzPts val="2200"/>
            </a:pPr>
            <a:r>
              <a:rPr lang="es-ES" sz="2000" dirty="0" smtClean="0">
                <a:solidFill>
                  <a:schemeClr val="bg1"/>
                </a:solidFill>
                <a:latin typeface="Calibri"/>
                <a:ea typeface="Calibri"/>
                <a:cs typeface="Calibri"/>
                <a:sym typeface="Calibri"/>
              </a:rPr>
              <a:t>La migración a 3.x no es muy difícil</a:t>
            </a:r>
            <a:r>
              <a:rPr lang="es-ES" sz="2400" dirty="0" smtClean="0">
                <a:solidFill>
                  <a:schemeClr val="bg1"/>
                </a:solidFill>
                <a:latin typeface="Calibri"/>
                <a:ea typeface="Calibri"/>
                <a:cs typeface="Calibri"/>
                <a:sym typeface="Calibri"/>
              </a:rPr>
              <a:t>.</a:t>
            </a:r>
            <a:endParaRPr lang="es-ES" sz="2400" dirty="0">
              <a:solidFill>
                <a:schemeClr val="bg1"/>
              </a:solidFill>
              <a:latin typeface="Calibri"/>
              <a:ea typeface="Calibri"/>
              <a:cs typeface="Calibri"/>
              <a:sym typeface="Calibri"/>
            </a:endParaRPr>
          </a:p>
        </p:txBody>
      </p:sp>
      <p:pic>
        <p:nvPicPr>
          <p:cNvPr id="35" name="34 Imagen" descr="pngegg (7).png"/>
          <p:cNvPicPr>
            <a:picLocks noChangeAspect="1"/>
          </p:cNvPicPr>
          <p:nvPr/>
        </p:nvPicPr>
        <p:blipFill>
          <a:blip r:embed="rId6"/>
          <a:stretch>
            <a:fillRect/>
          </a:stretch>
        </p:blipFill>
        <p:spPr>
          <a:xfrm>
            <a:off x="0" y="4824919"/>
            <a:ext cx="1682890" cy="2033081"/>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7"/>
          <p:cNvSpPr txBox="1">
            <a:spLocks noGrp="1"/>
          </p:cNvSpPr>
          <p:nvPr>
            <p:ph type="ctrTitle"/>
          </p:nvPr>
        </p:nvSpPr>
        <p:spPr>
          <a:xfrm>
            <a:off x="571500" y="-319994"/>
            <a:ext cx="6096000" cy="1294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s-PE" sz="4400"/>
              <a:t>Python + MySQL</a:t>
            </a:r>
            <a:endParaRPr sz="4400"/>
          </a:p>
        </p:txBody>
      </p:sp>
      <p:sp>
        <p:nvSpPr>
          <p:cNvPr id="842" name="Google Shape;842;p57"/>
          <p:cNvSpPr/>
          <p:nvPr/>
        </p:nvSpPr>
        <p:spPr>
          <a:xfrm>
            <a:off x="571500" y="2409997"/>
            <a:ext cx="2237014"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400" b="1">
                <a:solidFill>
                  <a:schemeClr val="dk1"/>
                </a:solidFill>
                <a:latin typeface="Calibri"/>
                <a:ea typeface="Calibri"/>
                <a:cs typeface="Calibri"/>
                <a:sym typeface="Calibri"/>
              </a:rPr>
              <a:t>pymysql</a:t>
            </a:r>
            <a:r>
              <a:rPr lang="es-PE" sz="2400">
                <a:solidFill>
                  <a:schemeClr val="dk1"/>
                </a:solidFill>
                <a:latin typeface="Calibri"/>
                <a:ea typeface="Calibri"/>
                <a:cs typeface="Calibri"/>
                <a:sym typeface="Calibri"/>
              </a:rPr>
              <a:t> es un paquete para la interacción con bases de datos MySQL escrito completamente en Python</a:t>
            </a:r>
            <a:endParaRPr/>
          </a:p>
        </p:txBody>
      </p:sp>
      <p:pic>
        <p:nvPicPr>
          <p:cNvPr id="843" name="Google Shape;843;p57"/>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844" name="Google Shape;844;p57"/>
          <p:cNvPicPr preferRelativeResize="0"/>
          <p:nvPr/>
        </p:nvPicPr>
        <p:blipFill>
          <a:blip r:embed="rId4">
            <a:alphaModFix/>
          </a:blip>
          <a:stretch>
            <a:fillRect/>
          </a:stretch>
        </p:blipFill>
        <p:spPr>
          <a:xfrm>
            <a:off x="4632381" y="6069514"/>
            <a:ext cx="2494226" cy="510183"/>
          </a:xfrm>
          <a:prstGeom prst="rect">
            <a:avLst/>
          </a:prstGeom>
          <a:noFill/>
          <a:ln>
            <a:noFill/>
          </a:ln>
        </p:spPr>
      </p:pic>
      <p:pic>
        <p:nvPicPr>
          <p:cNvPr id="1026" name="Picture 2"/>
          <p:cNvPicPr>
            <a:picLocks noChangeAspect="1" noChangeArrowheads="1"/>
          </p:cNvPicPr>
          <p:nvPr/>
        </p:nvPicPr>
        <p:blipFill>
          <a:blip r:embed="rId5"/>
          <a:srcRect/>
          <a:stretch>
            <a:fillRect/>
          </a:stretch>
        </p:blipFill>
        <p:spPr bwMode="auto">
          <a:xfrm>
            <a:off x="2878837" y="2087081"/>
            <a:ext cx="8997729" cy="179070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58"/>
          <p:cNvSpPr txBox="1">
            <a:spLocks noGrp="1"/>
          </p:cNvSpPr>
          <p:nvPr>
            <p:ph type="ctrTitle"/>
          </p:nvPr>
        </p:nvSpPr>
        <p:spPr>
          <a:xfrm>
            <a:off x="1268580" y="2690506"/>
            <a:ext cx="3489000" cy="935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s-PE"/>
              <a:t>ORM</a:t>
            </a:r>
            <a:endParaRPr/>
          </a:p>
        </p:txBody>
      </p:sp>
      <p:pic>
        <p:nvPicPr>
          <p:cNvPr id="850" name="Google Shape;850;p58"/>
          <p:cNvPicPr preferRelativeResize="0"/>
          <p:nvPr/>
        </p:nvPicPr>
        <p:blipFill rotWithShape="1">
          <a:blip r:embed="rId3">
            <a:alphaModFix/>
          </a:blip>
          <a:srcRect/>
          <a:stretch/>
        </p:blipFill>
        <p:spPr>
          <a:xfrm>
            <a:off x="5167030" y="-6"/>
            <a:ext cx="6174921" cy="3158030"/>
          </a:xfrm>
          <a:prstGeom prst="rect">
            <a:avLst/>
          </a:prstGeom>
          <a:noFill/>
          <a:ln>
            <a:noFill/>
          </a:ln>
        </p:spPr>
      </p:pic>
      <p:pic>
        <p:nvPicPr>
          <p:cNvPr id="851" name="Google Shape;851;p58"/>
          <p:cNvPicPr preferRelativeResize="0"/>
          <p:nvPr/>
        </p:nvPicPr>
        <p:blipFill rotWithShape="1">
          <a:blip r:embed="rId4">
            <a:alphaModFix/>
          </a:blip>
          <a:srcRect l="2416"/>
          <a:stretch/>
        </p:blipFill>
        <p:spPr>
          <a:xfrm>
            <a:off x="5552113" y="3413977"/>
            <a:ext cx="5404757" cy="2840281"/>
          </a:xfrm>
          <a:prstGeom prst="rect">
            <a:avLst/>
          </a:prstGeom>
          <a:noFill/>
          <a:ln>
            <a:noFill/>
          </a:ln>
        </p:spPr>
      </p:pic>
      <p:pic>
        <p:nvPicPr>
          <p:cNvPr id="852" name="Google Shape;852;p58"/>
          <p:cNvPicPr preferRelativeResize="0"/>
          <p:nvPr/>
        </p:nvPicPr>
        <p:blipFill>
          <a:blip r:embed="rId5">
            <a:alphaModFix/>
          </a:blip>
          <a:stretch>
            <a:fillRect/>
          </a:stretch>
        </p:blipFill>
        <p:spPr>
          <a:xfrm>
            <a:off x="0" y="5878300"/>
            <a:ext cx="12191999" cy="979700"/>
          </a:xfrm>
          <a:prstGeom prst="rect">
            <a:avLst/>
          </a:prstGeom>
          <a:noFill/>
          <a:ln>
            <a:noFill/>
          </a:ln>
        </p:spPr>
      </p:pic>
      <p:pic>
        <p:nvPicPr>
          <p:cNvPr id="853" name="Google Shape;853;p58"/>
          <p:cNvPicPr preferRelativeResize="0"/>
          <p:nvPr/>
        </p:nvPicPr>
        <p:blipFill>
          <a:blip r:embed="rId6">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59"/>
          <p:cNvSpPr txBox="1">
            <a:spLocks noGrp="1"/>
          </p:cNvSpPr>
          <p:nvPr>
            <p:ph type="ctrTitle"/>
          </p:nvPr>
        </p:nvSpPr>
        <p:spPr>
          <a:xfrm>
            <a:off x="664027" y="3326946"/>
            <a:ext cx="3488872" cy="9350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ct val="100000"/>
              <a:buFont typeface="Calibri"/>
              <a:buNone/>
            </a:pPr>
            <a:r>
              <a:rPr lang="es-PE"/>
              <a:t>SQL Alchemy</a:t>
            </a:r>
            <a:endParaRPr/>
          </a:p>
        </p:txBody>
      </p:sp>
      <p:pic>
        <p:nvPicPr>
          <p:cNvPr id="859" name="Google Shape;859;p59"/>
          <p:cNvPicPr preferRelativeResize="0"/>
          <p:nvPr/>
        </p:nvPicPr>
        <p:blipFill rotWithShape="1">
          <a:blip r:embed="rId3">
            <a:alphaModFix/>
          </a:blip>
          <a:srcRect/>
          <a:stretch/>
        </p:blipFill>
        <p:spPr>
          <a:xfrm>
            <a:off x="5116289" y="-269423"/>
            <a:ext cx="6411684" cy="3339419"/>
          </a:xfrm>
          <a:prstGeom prst="rect">
            <a:avLst/>
          </a:prstGeom>
          <a:noFill/>
          <a:ln>
            <a:noFill/>
          </a:ln>
        </p:spPr>
      </p:pic>
      <p:pic>
        <p:nvPicPr>
          <p:cNvPr id="860" name="Google Shape;860;p59"/>
          <p:cNvPicPr preferRelativeResize="0"/>
          <p:nvPr/>
        </p:nvPicPr>
        <p:blipFill rotWithShape="1">
          <a:blip r:embed="rId4">
            <a:alphaModFix/>
          </a:blip>
          <a:srcRect/>
          <a:stretch/>
        </p:blipFill>
        <p:spPr>
          <a:xfrm>
            <a:off x="3860992" y="1440144"/>
            <a:ext cx="8922278" cy="3259705"/>
          </a:xfrm>
          <a:prstGeom prst="rect">
            <a:avLst/>
          </a:prstGeom>
          <a:noFill/>
          <a:ln>
            <a:noFill/>
          </a:ln>
        </p:spPr>
      </p:pic>
      <p:sp>
        <p:nvSpPr>
          <p:cNvPr id="861" name="Google Shape;861;p59"/>
          <p:cNvSpPr txBox="1"/>
          <p:nvPr/>
        </p:nvSpPr>
        <p:spPr>
          <a:xfrm>
            <a:off x="2988131" y="4616703"/>
            <a:ext cx="10668000" cy="153208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r>
              <a:rPr lang="es-PE" sz="2400">
                <a:solidFill>
                  <a:schemeClr val="dk1"/>
                </a:solidFill>
                <a:latin typeface="Calibri"/>
                <a:ea typeface="Calibri"/>
                <a:cs typeface="Calibri"/>
                <a:sym typeface="Calibri"/>
              </a:rPr>
              <a:t>Cadena de conexión</a:t>
            </a:r>
            <a:br>
              <a:rPr lang="es-PE" sz="2400">
                <a:solidFill>
                  <a:schemeClr val="dk1"/>
                </a:solidFill>
                <a:latin typeface="Calibri"/>
                <a:ea typeface="Calibri"/>
                <a:cs typeface="Calibri"/>
                <a:sym typeface="Calibri"/>
              </a:rPr>
            </a:br>
            <a:r>
              <a:rPr lang="es-PE" sz="2400" b="1">
                <a:solidFill>
                  <a:schemeClr val="dk1"/>
                </a:solidFill>
                <a:latin typeface="Calibri"/>
                <a:ea typeface="Calibri"/>
                <a:cs typeface="Calibri"/>
                <a:sym typeface="Calibri"/>
              </a:rPr>
              <a:t>mysql+pymysql://user:password@host:port/database</a:t>
            </a:r>
            <a:endParaRPr/>
          </a:p>
        </p:txBody>
      </p:sp>
      <p:pic>
        <p:nvPicPr>
          <p:cNvPr id="862" name="Google Shape;862;p59"/>
          <p:cNvPicPr preferRelativeResize="0"/>
          <p:nvPr/>
        </p:nvPicPr>
        <p:blipFill>
          <a:blip r:embed="rId5">
            <a:alphaModFix/>
          </a:blip>
          <a:stretch>
            <a:fillRect/>
          </a:stretch>
        </p:blipFill>
        <p:spPr>
          <a:xfrm>
            <a:off x="0" y="5878300"/>
            <a:ext cx="12191999" cy="979700"/>
          </a:xfrm>
          <a:prstGeom prst="rect">
            <a:avLst/>
          </a:prstGeom>
          <a:noFill/>
          <a:ln>
            <a:noFill/>
          </a:ln>
        </p:spPr>
      </p:pic>
      <p:pic>
        <p:nvPicPr>
          <p:cNvPr id="863" name="Google Shape;863;p59"/>
          <p:cNvPicPr preferRelativeResize="0"/>
          <p:nvPr/>
        </p:nvPicPr>
        <p:blipFill>
          <a:blip r:embed="rId6">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0"/>
          <p:cNvSpPr txBox="1"/>
          <p:nvPr/>
        </p:nvSpPr>
        <p:spPr>
          <a:xfrm>
            <a:off x="1104897" y="2961481"/>
            <a:ext cx="3488872" cy="935037"/>
          </a:xfrm>
          <a:prstGeom prst="rect">
            <a:avLst/>
          </a:prstGeom>
          <a:noFill/>
          <a:ln>
            <a:noFill/>
          </a:ln>
        </p:spPr>
        <p:txBody>
          <a:bodyPr spcFirstLastPara="1" wrap="square" lIns="91425" tIns="45700" rIns="91425" bIns="45700" anchor="b" anchorCtr="0">
            <a:normAutofit fontScale="60000" lnSpcReduction="20000"/>
          </a:bodyPr>
          <a:lstStyle/>
          <a:p>
            <a:pPr marL="0" marR="0" lvl="0" indent="0" algn="l" rtl="0">
              <a:lnSpc>
                <a:spcPct val="90000"/>
              </a:lnSpc>
              <a:spcBef>
                <a:spcPts val="0"/>
              </a:spcBef>
              <a:spcAft>
                <a:spcPts val="0"/>
              </a:spcAft>
              <a:buClr>
                <a:schemeClr val="dk1"/>
              </a:buClr>
              <a:buSzPct val="100000"/>
              <a:buFont typeface="Calibri"/>
              <a:buNone/>
            </a:pPr>
            <a:r>
              <a:rPr lang="es-PE" sz="6000">
                <a:solidFill>
                  <a:schemeClr val="dk1"/>
                </a:solidFill>
                <a:latin typeface="Calibri"/>
                <a:ea typeface="Calibri"/>
                <a:cs typeface="Calibri"/>
                <a:sym typeface="Calibri"/>
              </a:rPr>
              <a:t>Ventajas de usar un ORM</a:t>
            </a:r>
            <a:endParaRPr/>
          </a:p>
        </p:txBody>
      </p:sp>
      <p:sp>
        <p:nvSpPr>
          <p:cNvPr id="869" name="Google Shape;869;p60"/>
          <p:cNvSpPr/>
          <p:nvPr/>
        </p:nvSpPr>
        <p:spPr>
          <a:xfrm>
            <a:off x="4991103" y="1997838"/>
            <a:ext cx="6096000"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7A7A7A"/>
              </a:buClr>
              <a:buSzPts val="2000"/>
              <a:buFont typeface="Arial"/>
              <a:buChar char="•"/>
            </a:pPr>
            <a:r>
              <a:rPr lang="es-PE" sz="2000" b="0" i="0">
                <a:solidFill>
                  <a:srgbClr val="7A7A7A"/>
                </a:solidFill>
                <a:latin typeface="Open Sans"/>
                <a:ea typeface="Open Sans"/>
                <a:cs typeface="Open Sans"/>
                <a:sym typeface="Open Sans"/>
              </a:rPr>
              <a:t>Acceder a las tablas y filas de una base de datos como clases y objetos.</a:t>
            </a:r>
            <a:endParaRPr/>
          </a:p>
          <a:p>
            <a:pPr marL="285750" marR="0" lvl="0" indent="-285750" algn="l" rtl="0">
              <a:spcBef>
                <a:spcPts val="0"/>
              </a:spcBef>
              <a:spcAft>
                <a:spcPts val="0"/>
              </a:spcAft>
              <a:buClr>
                <a:srgbClr val="7A7A7A"/>
              </a:buClr>
              <a:buSzPts val="2000"/>
              <a:buFont typeface="Arial"/>
              <a:buChar char="•"/>
            </a:pPr>
            <a:r>
              <a:rPr lang="es-PE" sz="2000" b="0" i="0">
                <a:solidFill>
                  <a:srgbClr val="7A7A7A"/>
                </a:solidFill>
                <a:latin typeface="Open Sans"/>
                <a:ea typeface="Open Sans"/>
                <a:cs typeface="Open Sans"/>
                <a:sym typeface="Open Sans"/>
              </a:rPr>
              <a:t>En la mayoría de ocasiones no es necesario usar el lenguaje SQL. El ORM se encarga de hacer las traducciones oportunas.</a:t>
            </a:r>
            <a:endParaRPr/>
          </a:p>
          <a:p>
            <a:pPr marL="285750" marR="0" lvl="0" indent="-285750" algn="l" rtl="0">
              <a:spcBef>
                <a:spcPts val="0"/>
              </a:spcBef>
              <a:spcAft>
                <a:spcPts val="0"/>
              </a:spcAft>
              <a:buClr>
                <a:srgbClr val="7A7A7A"/>
              </a:buClr>
              <a:buSzPts val="2000"/>
              <a:buFont typeface="Arial"/>
              <a:buChar char="•"/>
            </a:pPr>
            <a:r>
              <a:rPr lang="es-PE" sz="2000" b="0" i="0">
                <a:solidFill>
                  <a:srgbClr val="7A7A7A"/>
                </a:solidFill>
                <a:latin typeface="Open Sans"/>
                <a:ea typeface="Open Sans"/>
                <a:cs typeface="Open Sans"/>
                <a:sym typeface="Open Sans"/>
              </a:rPr>
              <a:t>Independencia de la base de datos. Es posible cambiar de motor de base de datos modificando muy poco código en la aplicación.</a:t>
            </a:r>
            <a:endParaRPr/>
          </a:p>
          <a:p>
            <a:pPr marL="285750" marR="0" lvl="0" indent="-285750" algn="l" rtl="0">
              <a:spcBef>
                <a:spcPts val="0"/>
              </a:spcBef>
              <a:spcAft>
                <a:spcPts val="0"/>
              </a:spcAft>
              <a:buClr>
                <a:srgbClr val="7A7A7A"/>
              </a:buClr>
              <a:buSzPts val="2000"/>
              <a:buFont typeface="Arial"/>
              <a:buChar char="•"/>
            </a:pPr>
            <a:r>
              <a:rPr lang="es-PE" sz="2000" b="0" i="0">
                <a:solidFill>
                  <a:srgbClr val="7A7A7A"/>
                </a:solidFill>
                <a:latin typeface="Open Sans"/>
                <a:ea typeface="Open Sans"/>
                <a:cs typeface="Open Sans"/>
                <a:sym typeface="Open Sans"/>
              </a:rPr>
              <a:t>Incrementa la productividad del desarrollador.</a:t>
            </a:r>
            <a:endParaRPr/>
          </a:p>
        </p:txBody>
      </p:sp>
      <p:pic>
        <p:nvPicPr>
          <p:cNvPr id="870" name="Google Shape;870;p60"/>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871" name="Google Shape;871;p60"/>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61"/>
          <p:cNvSpPr txBox="1">
            <a:spLocks noGrp="1"/>
          </p:cNvSpPr>
          <p:nvPr>
            <p:ph type="ctrTitle"/>
          </p:nvPr>
        </p:nvSpPr>
        <p:spPr>
          <a:xfrm>
            <a:off x="4485414" y="187553"/>
            <a:ext cx="3489000" cy="935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Modelos</a:t>
            </a:r>
            <a:endParaRPr/>
          </a:p>
        </p:txBody>
      </p:sp>
      <p:pic>
        <p:nvPicPr>
          <p:cNvPr id="877" name="Google Shape;877;p61"/>
          <p:cNvPicPr preferRelativeResize="0"/>
          <p:nvPr/>
        </p:nvPicPr>
        <p:blipFill rotWithShape="1">
          <a:blip r:embed="rId3">
            <a:alphaModFix/>
          </a:blip>
          <a:srcRect t="12378"/>
          <a:stretch/>
        </p:blipFill>
        <p:spPr>
          <a:xfrm>
            <a:off x="1323961" y="1233265"/>
            <a:ext cx="10112827" cy="4534407"/>
          </a:xfrm>
          <a:prstGeom prst="rect">
            <a:avLst/>
          </a:prstGeom>
          <a:noFill/>
          <a:ln>
            <a:noFill/>
          </a:ln>
        </p:spPr>
      </p:pic>
      <p:pic>
        <p:nvPicPr>
          <p:cNvPr id="878" name="Google Shape;878;p61"/>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879" name="Google Shape;879;p61"/>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62"/>
          <p:cNvPicPr preferRelativeResize="0"/>
          <p:nvPr/>
        </p:nvPicPr>
        <p:blipFill rotWithShape="1">
          <a:blip r:embed="rId3">
            <a:alphaModFix/>
          </a:blip>
          <a:srcRect/>
          <a:stretch/>
        </p:blipFill>
        <p:spPr>
          <a:xfrm>
            <a:off x="4133850" y="2393950"/>
            <a:ext cx="3924300" cy="2070100"/>
          </a:xfrm>
          <a:prstGeom prst="rect">
            <a:avLst/>
          </a:prstGeom>
          <a:noFill/>
          <a:ln>
            <a:noFill/>
          </a:ln>
        </p:spPr>
      </p:pic>
      <p:pic>
        <p:nvPicPr>
          <p:cNvPr id="885" name="Google Shape;885;p62"/>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886" name="Google Shape;886;p62"/>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63"/>
          <p:cNvPicPr preferRelativeResize="0"/>
          <p:nvPr/>
        </p:nvPicPr>
        <p:blipFill rotWithShape="1">
          <a:blip r:embed="rId3">
            <a:alphaModFix/>
          </a:blip>
          <a:srcRect/>
          <a:stretch/>
        </p:blipFill>
        <p:spPr>
          <a:xfrm>
            <a:off x="3249386" y="455929"/>
            <a:ext cx="9308787" cy="5946142"/>
          </a:xfrm>
          <a:prstGeom prst="rect">
            <a:avLst/>
          </a:prstGeom>
          <a:noFill/>
          <a:ln>
            <a:noFill/>
          </a:ln>
        </p:spPr>
      </p:pic>
      <p:sp>
        <p:nvSpPr>
          <p:cNvPr id="892" name="Google Shape;892;p63"/>
          <p:cNvSpPr txBox="1"/>
          <p:nvPr/>
        </p:nvSpPr>
        <p:spPr>
          <a:xfrm>
            <a:off x="696683" y="2765538"/>
            <a:ext cx="3488872" cy="935037"/>
          </a:xfrm>
          <a:prstGeom prst="rect">
            <a:avLst/>
          </a:prstGeom>
          <a:noFill/>
          <a:ln>
            <a:noFill/>
          </a:ln>
        </p:spPr>
        <p:txBody>
          <a:bodyPr spcFirstLastPara="1" wrap="square" lIns="91425" tIns="45700" rIns="91425" bIns="45700" anchor="b" anchorCtr="0">
            <a:normAutofit fontScale="97500"/>
          </a:bodyPr>
          <a:lstStyle/>
          <a:p>
            <a:pPr marL="0" marR="0" lvl="0" indent="0" algn="l" rtl="0">
              <a:lnSpc>
                <a:spcPct val="90000"/>
              </a:lnSpc>
              <a:spcBef>
                <a:spcPts val="0"/>
              </a:spcBef>
              <a:spcAft>
                <a:spcPts val="0"/>
              </a:spcAft>
              <a:buClr>
                <a:schemeClr val="dk1"/>
              </a:buClr>
              <a:buSzPct val="100000"/>
              <a:buFont typeface="Calibri"/>
              <a:buNone/>
            </a:pPr>
            <a:r>
              <a:rPr lang="es-PE" sz="4800">
                <a:solidFill>
                  <a:schemeClr val="dk1"/>
                </a:solidFill>
                <a:latin typeface="Calibri"/>
                <a:ea typeface="Calibri"/>
                <a:cs typeface="Calibri"/>
                <a:sym typeface="Calibri"/>
              </a:rPr>
              <a:t>Modelo</a:t>
            </a:r>
            <a:endParaRPr/>
          </a:p>
        </p:txBody>
      </p:sp>
      <p:pic>
        <p:nvPicPr>
          <p:cNvPr id="893" name="Google Shape;893;p63"/>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894" name="Google Shape;894;p63"/>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64"/>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900" name="Google Shape;900;p64"/>
          <p:cNvPicPr preferRelativeResize="0"/>
          <p:nvPr/>
        </p:nvPicPr>
        <p:blipFill>
          <a:blip r:embed="rId4">
            <a:alphaModFix/>
          </a:blip>
          <a:stretch>
            <a:fillRect/>
          </a:stretch>
        </p:blipFill>
        <p:spPr>
          <a:xfrm>
            <a:off x="4632381" y="6069514"/>
            <a:ext cx="2494226" cy="510183"/>
          </a:xfrm>
          <a:prstGeom prst="rect">
            <a:avLst/>
          </a:prstGeom>
          <a:noFill/>
          <a:ln>
            <a:noFill/>
          </a:ln>
        </p:spPr>
      </p:pic>
      <p:pic>
        <p:nvPicPr>
          <p:cNvPr id="901" name="Google Shape;901;p64"/>
          <p:cNvPicPr preferRelativeResize="0"/>
          <p:nvPr/>
        </p:nvPicPr>
        <p:blipFill rotWithShape="1">
          <a:blip r:embed="rId5">
            <a:alphaModFix/>
          </a:blip>
          <a:srcRect/>
          <a:stretch/>
        </p:blipFill>
        <p:spPr>
          <a:xfrm>
            <a:off x="2098220" y="-507295"/>
            <a:ext cx="10706102" cy="3870980"/>
          </a:xfrm>
          <a:prstGeom prst="rect">
            <a:avLst/>
          </a:prstGeom>
          <a:noFill/>
          <a:ln>
            <a:noFill/>
          </a:ln>
        </p:spPr>
      </p:pic>
      <p:pic>
        <p:nvPicPr>
          <p:cNvPr id="902" name="Google Shape;902;p64"/>
          <p:cNvPicPr preferRelativeResize="0"/>
          <p:nvPr/>
        </p:nvPicPr>
        <p:blipFill rotWithShape="1">
          <a:blip r:embed="rId6">
            <a:alphaModFix/>
          </a:blip>
          <a:srcRect/>
          <a:stretch/>
        </p:blipFill>
        <p:spPr>
          <a:xfrm>
            <a:off x="6629400" y="1922025"/>
            <a:ext cx="6170900" cy="4742576"/>
          </a:xfrm>
          <a:prstGeom prst="rect">
            <a:avLst/>
          </a:prstGeom>
          <a:noFill/>
          <a:ln>
            <a:noFill/>
          </a:ln>
        </p:spPr>
      </p:pic>
      <p:sp>
        <p:nvSpPr>
          <p:cNvPr id="903" name="Google Shape;903;p64"/>
          <p:cNvSpPr txBox="1"/>
          <p:nvPr/>
        </p:nvSpPr>
        <p:spPr>
          <a:xfrm>
            <a:off x="608238" y="3690393"/>
            <a:ext cx="3489000" cy="935100"/>
          </a:xfrm>
          <a:prstGeom prst="rect">
            <a:avLst/>
          </a:prstGeom>
          <a:noFill/>
          <a:ln>
            <a:noFill/>
          </a:ln>
        </p:spPr>
        <p:txBody>
          <a:bodyPr spcFirstLastPara="1" wrap="square" lIns="91425" tIns="45700" rIns="91425" bIns="45700" anchor="b" anchorCtr="0">
            <a:normAutofit fontScale="77500" lnSpcReduction="20000"/>
          </a:bodyPr>
          <a:lstStyle/>
          <a:p>
            <a:pPr marL="0" marR="0" lvl="0" indent="0" algn="l" rtl="0">
              <a:lnSpc>
                <a:spcPct val="90000"/>
              </a:lnSpc>
              <a:spcBef>
                <a:spcPts val="0"/>
              </a:spcBef>
              <a:spcAft>
                <a:spcPts val="0"/>
              </a:spcAft>
              <a:buClr>
                <a:srgbClr val="000000"/>
              </a:buClr>
              <a:buSzPct val="100000"/>
              <a:buFont typeface="Calibri"/>
              <a:buNone/>
            </a:pPr>
            <a:r>
              <a:rPr lang="es-PE" sz="4800">
                <a:solidFill>
                  <a:srgbClr val="000000"/>
                </a:solidFill>
                <a:latin typeface="Calibri"/>
                <a:ea typeface="Calibri"/>
                <a:cs typeface="Calibri"/>
                <a:sym typeface="Calibri"/>
              </a:rPr>
              <a:t>Mostrar los datos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08" name="Google Shape;908;g11227e0e56f_2_0"/>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909" name="Google Shape;909;g11227e0e56f_2_0"/>
          <p:cNvPicPr preferRelativeResize="0"/>
          <p:nvPr/>
        </p:nvPicPr>
        <p:blipFill>
          <a:blip r:embed="rId4">
            <a:alphaModFix/>
          </a:blip>
          <a:stretch>
            <a:fillRect/>
          </a:stretch>
        </p:blipFill>
        <p:spPr>
          <a:xfrm>
            <a:off x="4632381" y="6069514"/>
            <a:ext cx="2494226" cy="510183"/>
          </a:xfrm>
          <a:prstGeom prst="rect">
            <a:avLst/>
          </a:prstGeom>
          <a:noFill/>
          <a:ln>
            <a:noFill/>
          </a:ln>
        </p:spPr>
      </p:pic>
      <p:sp>
        <p:nvSpPr>
          <p:cNvPr id="910" name="Google Shape;910;g11227e0e56f_2_0"/>
          <p:cNvSpPr txBox="1"/>
          <p:nvPr/>
        </p:nvSpPr>
        <p:spPr>
          <a:xfrm>
            <a:off x="412295" y="2961481"/>
            <a:ext cx="3489000" cy="935100"/>
          </a:xfrm>
          <a:prstGeom prst="rect">
            <a:avLst/>
          </a:prstGeom>
          <a:noFill/>
          <a:ln>
            <a:noFill/>
          </a:ln>
        </p:spPr>
        <p:txBody>
          <a:bodyPr spcFirstLastPara="1" wrap="square" lIns="91425" tIns="45700" rIns="91425" bIns="45700" anchor="b" anchorCtr="0">
            <a:normAutofit fontScale="77500" lnSpcReduction="20000"/>
          </a:bodyPr>
          <a:lstStyle/>
          <a:p>
            <a:pPr marL="0" marR="0" lvl="0" indent="0" algn="l" rtl="0">
              <a:lnSpc>
                <a:spcPct val="90000"/>
              </a:lnSpc>
              <a:spcBef>
                <a:spcPts val="0"/>
              </a:spcBef>
              <a:spcAft>
                <a:spcPts val="0"/>
              </a:spcAft>
              <a:buClr>
                <a:srgbClr val="000000"/>
              </a:buClr>
              <a:buSzPct val="100000"/>
              <a:buFont typeface="Calibri"/>
              <a:buNone/>
            </a:pPr>
            <a:r>
              <a:rPr lang="es-PE" sz="4800">
                <a:solidFill>
                  <a:srgbClr val="000000"/>
                </a:solidFill>
                <a:latin typeface="Calibri"/>
                <a:ea typeface="Calibri"/>
                <a:cs typeface="Calibri"/>
                <a:sym typeface="Calibri"/>
              </a:rPr>
              <a:t>Sesiones </a:t>
            </a:r>
            <a:endParaRPr/>
          </a:p>
          <a:p>
            <a:pPr marL="0" marR="0" lvl="0" indent="0" algn="l" rtl="0">
              <a:lnSpc>
                <a:spcPct val="90000"/>
              </a:lnSpc>
              <a:spcBef>
                <a:spcPts val="0"/>
              </a:spcBef>
              <a:spcAft>
                <a:spcPts val="0"/>
              </a:spcAft>
              <a:buClr>
                <a:srgbClr val="000000"/>
              </a:buClr>
              <a:buSzPct val="100000"/>
              <a:buFont typeface="Calibri"/>
              <a:buNone/>
            </a:pPr>
            <a:r>
              <a:rPr lang="es-PE" sz="4800">
                <a:solidFill>
                  <a:srgbClr val="000000"/>
                </a:solidFill>
                <a:latin typeface="Calibri"/>
                <a:ea typeface="Calibri"/>
                <a:cs typeface="Calibri"/>
                <a:sym typeface="Calibri"/>
              </a:rPr>
              <a:t>Y transacciones</a:t>
            </a:r>
            <a:endParaRPr/>
          </a:p>
        </p:txBody>
      </p:sp>
      <p:pic>
        <p:nvPicPr>
          <p:cNvPr id="911" name="Google Shape;911;g11227e0e56f_2_0"/>
          <p:cNvPicPr preferRelativeResize="0"/>
          <p:nvPr/>
        </p:nvPicPr>
        <p:blipFill rotWithShape="1">
          <a:blip r:embed="rId5">
            <a:alphaModFix/>
          </a:blip>
          <a:srcRect/>
          <a:stretch/>
        </p:blipFill>
        <p:spPr>
          <a:xfrm>
            <a:off x="3378656" y="1135049"/>
            <a:ext cx="9432470" cy="458790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g11227e0e56f_2_5"/>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917" name="Google Shape;917;g11227e0e56f_2_5"/>
          <p:cNvPicPr preferRelativeResize="0"/>
          <p:nvPr/>
        </p:nvPicPr>
        <p:blipFill>
          <a:blip r:embed="rId4">
            <a:alphaModFix/>
          </a:blip>
          <a:stretch>
            <a:fillRect/>
          </a:stretch>
        </p:blipFill>
        <p:spPr>
          <a:xfrm>
            <a:off x="4632381" y="6069514"/>
            <a:ext cx="2494226" cy="510183"/>
          </a:xfrm>
          <a:prstGeom prst="rect">
            <a:avLst/>
          </a:prstGeom>
          <a:noFill/>
          <a:ln>
            <a:noFill/>
          </a:ln>
        </p:spPr>
      </p:pic>
      <p:sp>
        <p:nvSpPr>
          <p:cNvPr id="918" name="Google Shape;918;g11227e0e56f_2_5"/>
          <p:cNvSpPr txBox="1"/>
          <p:nvPr/>
        </p:nvSpPr>
        <p:spPr>
          <a:xfrm>
            <a:off x="412295" y="2580481"/>
            <a:ext cx="3489000" cy="935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800"/>
              <a:buFont typeface="Calibri"/>
              <a:buNone/>
            </a:pPr>
            <a:r>
              <a:rPr lang="es-PE" sz="4800">
                <a:solidFill>
                  <a:srgbClr val="000000"/>
                </a:solidFill>
                <a:latin typeface="Calibri"/>
                <a:ea typeface="Calibri"/>
                <a:cs typeface="Calibri"/>
                <a:sym typeface="Calibri"/>
              </a:rPr>
              <a:t>Actualización</a:t>
            </a:r>
            <a:endParaRPr/>
          </a:p>
        </p:txBody>
      </p:sp>
      <p:pic>
        <p:nvPicPr>
          <p:cNvPr id="919" name="Google Shape;919;g11227e0e56f_2_5"/>
          <p:cNvPicPr preferRelativeResize="0"/>
          <p:nvPr/>
        </p:nvPicPr>
        <p:blipFill rotWithShape="1">
          <a:blip r:embed="rId5">
            <a:alphaModFix/>
          </a:blip>
          <a:srcRect/>
          <a:stretch/>
        </p:blipFill>
        <p:spPr>
          <a:xfrm>
            <a:off x="3991877" y="-72282"/>
            <a:ext cx="8116663" cy="3587800"/>
          </a:xfrm>
          <a:prstGeom prst="rect">
            <a:avLst/>
          </a:prstGeom>
          <a:noFill/>
          <a:ln>
            <a:noFill/>
          </a:ln>
        </p:spPr>
      </p:pic>
      <p:pic>
        <p:nvPicPr>
          <p:cNvPr id="920" name="Google Shape;920;g11227e0e56f_2_5"/>
          <p:cNvPicPr preferRelativeResize="0"/>
          <p:nvPr/>
        </p:nvPicPr>
        <p:blipFill rotWithShape="1">
          <a:blip r:embed="rId6">
            <a:alphaModFix/>
          </a:blip>
          <a:srcRect/>
          <a:stretch/>
        </p:blipFill>
        <p:spPr>
          <a:xfrm>
            <a:off x="3901167" y="2362190"/>
            <a:ext cx="8283585" cy="41148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5"/>
          <p:cNvSpPr txBox="1">
            <a:spLocks noGrp="1"/>
          </p:cNvSpPr>
          <p:nvPr>
            <p:ph type="title"/>
          </p:nvPr>
        </p:nvSpPr>
        <p:spPr>
          <a:xfrm>
            <a:off x="155642" y="1857982"/>
            <a:ext cx="3628417" cy="1143000"/>
          </a:xfrm>
          <a:prstGeom prst="rect">
            <a:avLst/>
          </a:prstGeom>
          <a:noFill/>
          <a:ln>
            <a:noFill/>
          </a:ln>
        </p:spPr>
        <p:txBody>
          <a:bodyPr spcFirstLastPara="1" wrap="square" lIns="91425" tIns="45700" rIns="91425" bIns="45700" anchor="ctr" anchorCtr="0">
            <a:normAutofit fontScale="90000"/>
          </a:bodyPr>
          <a:lstStyle/>
          <a:p>
            <a:pPr>
              <a:buSzPts val="4400"/>
            </a:pPr>
            <a:r>
              <a:rPr lang="es-US" b="1" dirty="0">
                <a:latin typeface="Nunito"/>
                <a:ea typeface="Nunito"/>
                <a:cs typeface="Nunito"/>
                <a:sym typeface="Nunito"/>
              </a:rPr>
              <a:t>Que se Puede hacer con </a:t>
            </a:r>
            <a:r>
              <a:rPr lang="es-US" b="1" dirty="0" smtClean="0">
                <a:latin typeface="Nunito"/>
                <a:ea typeface="Nunito"/>
                <a:cs typeface="Nunito"/>
                <a:sym typeface="Nunito"/>
              </a:rPr>
              <a:t>PYTHON?</a:t>
            </a:r>
            <a:endParaRPr lang="es-US" b="1" dirty="0">
              <a:latin typeface="Nunito"/>
              <a:ea typeface="Nunito"/>
              <a:cs typeface="Nunito"/>
              <a:sym typeface="Nunito"/>
            </a:endParaRPr>
          </a:p>
        </p:txBody>
      </p:sp>
      <p:pic>
        <p:nvPicPr>
          <p:cNvPr id="18" name="Google Shape;203;p10"/>
          <p:cNvPicPr preferRelativeResize="0"/>
          <p:nvPr/>
        </p:nvPicPr>
        <p:blipFill>
          <a:blip r:embed="rId3">
            <a:alphaModFix/>
          </a:blip>
          <a:stretch>
            <a:fillRect/>
          </a:stretch>
        </p:blipFill>
        <p:spPr>
          <a:xfrm>
            <a:off x="10609725" y="3256953"/>
            <a:ext cx="1582275" cy="2511550"/>
          </a:xfrm>
          <a:prstGeom prst="rect">
            <a:avLst/>
          </a:prstGeom>
          <a:noFill/>
          <a:ln>
            <a:noFill/>
          </a:ln>
        </p:spPr>
      </p:pic>
      <p:pic>
        <p:nvPicPr>
          <p:cNvPr id="19" name="Google Shape;226;p13"/>
          <p:cNvPicPr preferRelativeResize="0"/>
          <p:nvPr/>
        </p:nvPicPr>
        <p:blipFill rotWithShape="1">
          <a:blip r:embed="rId4">
            <a:alphaModFix/>
          </a:blip>
          <a:srcRect/>
          <a:stretch/>
        </p:blipFill>
        <p:spPr>
          <a:xfrm>
            <a:off x="-27296" y="5786176"/>
            <a:ext cx="12192000" cy="1071824"/>
          </a:xfrm>
          <a:prstGeom prst="rect">
            <a:avLst/>
          </a:prstGeom>
          <a:noFill/>
          <a:ln>
            <a:noFill/>
          </a:ln>
        </p:spPr>
      </p:pic>
      <p:pic>
        <p:nvPicPr>
          <p:cNvPr id="20" name="19 Imagen" descr="pngegg (7).png"/>
          <p:cNvPicPr>
            <a:picLocks noChangeAspect="1"/>
          </p:cNvPicPr>
          <p:nvPr/>
        </p:nvPicPr>
        <p:blipFill>
          <a:blip r:embed="rId5"/>
          <a:stretch>
            <a:fillRect/>
          </a:stretch>
        </p:blipFill>
        <p:spPr>
          <a:xfrm>
            <a:off x="242052" y="4824919"/>
            <a:ext cx="1682890" cy="2033081"/>
          </a:xfrm>
          <a:prstGeom prst="rect">
            <a:avLst/>
          </a:prstGeom>
        </p:spPr>
      </p:pic>
      <p:grpSp>
        <p:nvGrpSpPr>
          <p:cNvPr id="37" name="36 Grupo"/>
          <p:cNvGrpSpPr/>
          <p:nvPr/>
        </p:nvGrpSpPr>
        <p:grpSpPr>
          <a:xfrm>
            <a:off x="2702668" y="142084"/>
            <a:ext cx="9262353" cy="5672255"/>
            <a:chOff x="2702668" y="142084"/>
            <a:chExt cx="9262353" cy="5672255"/>
          </a:xfrm>
        </p:grpSpPr>
        <p:pic>
          <p:nvPicPr>
            <p:cNvPr id="21" name="20 Imagen" descr="pngegg (19).png"/>
            <p:cNvPicPr>
              <a:picLocks noChangeAspect="1"/>
            </p:cNvPicPr>
            <p:nvPr/>
          </p:nvPicPr>
          <p:blipFill>
            <a:blip r:embed="rId6"/>
            <a:stretch>
              <a:fillRect/>
            </a:stretch>
          </p:blipFill>
          <p:spPr>
            <a:xfrm>
              <a:off x="4096989" y="142084"/>
              <a:ext cx="5591759" cy="5672255"/>
            </a:xfrm>
            <a:prstGeom prst="rect">
              <a:avLst/>
            </a:prstGeom>
          </p:spPr>
        </p:pic>
        <p:pic>
          <p:nvPicPr>
            <p:cNvPr id="22" name="Google Shape;239;p15"/>
            <p:cNvPicPr preferRelativeResize="0"/>
            <p:nvPr/>
          </p:nvPicPr>
          <p:blipFill rotWithShape="1">
            <a:blip r:embed="rId7">
              <a:alphaModFix/>
            </a:blip>
            <a:srcRect l="12500" r="12500"/>
            <a:stretch/>
          </p:blipFill>
          <p:spPr>
            <a:xfrm>
              <a:off x="5379395" y="173477"/>
              <a:ext cx="1108953" cy="1149485"/>
            </a:xfrm>
            <a:prstGeom prst="ellipse">
              <a:avLst/>
            </a:prstGeom>
            <a:noFill/>
            <a:ln>
              <a:noFill/>
            </a:ln>
          </p:spPr>
        </p:pic>
        <p:pic>
          <p:nvPicPr>
            <p:cNvPr id="23" name="Google Shape;240;p15"/>
            <p:cNvPicPr preferRelativeResize="0"/>
            <p:nvPr/>
          </p:nvPicPr>
          <p:blipFill rotWithShape="1">
            <a:blip r:embed="rId8">
              <a:alphaModFix/>
            </a:blip>
            <a:srcRect/>
            <a:stretch/>
          </p:blipFill>
          <p:spPr>
            <a:xfrm>
              <a:off x="7268183" y="165370"/>
              <a:ext cx="1204608" cy="1177047"/>
            </a:xfrm>
            <a:prstGeom prst="ellipse">
              <a:avLst/>
            </a:prstGeom>
            <a:noFill/>
            <a:ln>
              <a:noFill/>
            </a:ln>
          </p:spPr>
        </p:pic>
        <p:pic>
          <p:nvPicPr>
            <p:cNvPr id="24" name="Google Shape;242;p15"/>
            <p:cNvPicPr preferRelativeResize="0"/>
            <p:nvPr/>
          </p:nvPicPr>
          <p:blipFill rotWithShape="1">
            <a:blip r:embed="rId9">
              <a:alphaModFix/>
            </a:blip>
            <a:srcRect l="26" r="25"/>
            <a:stretch/>
          </p:blipFill>
          <p:spPr>
            <a:xfrm>
              <a:off x="4351508" y="1718554"/>
              <a:ext cx="1144620" cy="1190016"/>
            </a:xfrm>
            <a:prstGeom prst="ellipse">
              <a:avLst/>
            </a:prstGeom>
            <a:noFill/>
            <a:ln>
              <a:noFill/>
            </a:ln>
          </p:spPr>
        </p:pic>
        <p:pic>
          <p:nvPicPr>
            <p:cNvPr id="25" name="Google Shape;241;p15"/>
            <p:cNvPicPr preferRelativeResize="0"/>
            <p:nvPr/>
          </p:nvPicPr>
          <p:blipFill rotWithShape="1">
            <a:blip r:embed="rId10">
              <a:alphaModFix/>
            </a:blip>
            <a:srcRect/>
            <a:stretch/>
          </p:blipFill>
          <p:spPr>
            <a:xfrm>
              <a:off x="6225701" y="1780162"/>
              <a:ext cx="1352146" cy="1079770"/>
            </a:xfrm>
            <a:prstGeom prst="ellipse">
              <a:avLst/>
            </a:prstGeom>
            <a:noFill/>
            <a:ln>
              <a:noFill/>
            </a:ln>
          </p:spPr>
        </p:pic>
        <p:pic>
          <p:nvPicPr>
            <p:cNvPr id="26" name="Google Shape;243;p15"/>
            <p:cNvPicPr preferRelativeResize="0"/>
            <p:nvPr/>
          </p:nvPicPr>
          <p:blipFill rotWithShape="1">
            <a:blip r:embed="rId11">
              <a:alphaModFix/>
            </a:blip>
            <a:srcRect/>
            <a:stretch/>
          </p:blipFill>
          <p:spPr>
            <a:xfrm>
              <a:off x="8193933" y="1809346"/>
              <a:ext cx="1173804" cy="1050588"/>
            </a:xfrm>
            <a:prstGeom prst="ellipse">
              <a:avLst/>
            </a:prstGeom>
            <a:noFill/>
            <a:ln>
              <a:noFill/>
            </a:ln>
          </p:spPr>
        </p:pic>
        <p:pic>
          <p:nvPicPr>
            <p:cNvPr id="27" name="Google Shape;244;p15"/>
            <p:cNvPicPr preferRelativeResize="0"/>
            <p:nvPr/>
          </p:nvPicPr>
          <p:blipFill rotWithShape="1">
            <a:blip r:embed="rId12">
              <a:alphaModFix/>
            </a:blip>
            <a:srcRect/>
            <a:stretch/>
          </p:blipFill>
          <p:spPr>
            <a:xfrm>
              <a:off x="5437761" y="3273359"/>
              <a:ext cx="1031132" cy="1172181"/>
            </a:xfrm>
            <a:prstGeom prst="ellipse">
              <a:avLst/>
            </a:prstGeom>
            <a:noFill/>
            <a:ln>
              <a:noFill/>
            </a:ln>
          </p:spPr>
        </p:pic>
        <p:pic>
          <p:nvPicPr>
            <p:cNvPr id="28" name="Google Shape;245;p15"/>
            <p:cNvPicPr preferRelativeResize="0"/>
            <p:nvPr/>
          </p:nvPicPr>
          <p:blipFill rotWithShape="1">
            <a:blip r:embed="rId13">
              <a:alphaModFix/>
            </a:blip>
            <a:srcRect l="26" r="25"/>
            <a:stretch/>
          </p:blipFill>
          <p:spPr>
            <a:xfrm>
              <a:off x="7378430" y="3336588"/>
              <a:ext cx="997085" cy="1079770"/>
            </a:xfrm>
            <a:prstGeom prst="ellipse">
              <a:avLst/>
            </a:prstGeom>
            <a:noFill/>
            <a:ln>
              <a:noFill/>
            </a:ln>
          </p:spPr>
        </p:pic>
        <p:sp>
          <p:nvSpPr>
            <p:cNvPr id="29" name="Google Shape;246;p15"/>
            <p:cNvSpPr txBox="1"/>
            <p:nvPr/>
          </p:nvSpPr>
          <p:spPr>
            <a:xfrm>
              <a:off x="2702668" y="564205"/>
              <a:ext cx="23622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dirty="0">
                  <a:solidFill>
                    <a:schemeClr val="dk1"/>
                  </a:solidFill>
                  <a:latin typeface="Nunito Black" charset="0"/>
                  <a:ea typeface="Calibri"/>
                  <a:cs typeface="Calibri"/>
                  <a:sym typeface="Calibri"/>
                </a:rPr>
                <a:t>Aplicaciones Escritorio</a:t>
              </a:r>
              <a:endParaRPr sz="1800">
                <a:solidFill>
                  <a:schemeClr val="dk1"/>
                </a:solidFill>
                <a:latin typeface="Nunito Black" charset="0"/>
                <a:ea typeface="Calibri"/>
                <a:cs typeface="Calibri"/>
                <a:sym typeface="Calibri"/>
              </a:endParaRPr>
            </a:p>
          </p:txBody>
        </p:sp>
        <p:sp>
          <p:nvSpPr>
            <p:cNvPr id="30" name="Google Shape;247;p15"/>
            <p:cNvSpPr txBox="1"/>
            <p:nvPr/>
          </p:nvSpPr>
          <p:spPr>
            <a:xfrm>
              <a:off x="8889452" y="603115"/>
              <a:ext cx="2362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dirty="0">
                  <a:solidFill>
                    <a:schemeClr val="dk1"/>
                  </a:solidFill>
                  <a:latin typeface="Nunito Black" charset="0"/>
                  <a:ea typeface="Calibri"/>
                  <a:cs typeface="Calibri"/>
                  <a:sym typeface="Calibri"/>
                </a:rPr>
                <a:t>Aplicaciones Web</a:t>
              </a:r>
              <a:endParaRPr sz="1800">
                <a:solidFill>
                  <a:schemeClr val="dk1"/>
                </a:solidFill>
                <a:latin typeface="Nunito Black" charset="0"/>
                <a:ea typeface="Calibri"/>
                <a:cs typeface="Calibri"/>
                <a:sym typeface="Calibri"/>
              </a:endParaRPr>
            </a:p>
          </p:txBody>
        </p:sp>
        <p:sp>
          <p:nvSpPr>
            <p:cNvPr id="31" name="Google Shape;248;p15"/>
            <p:cNvSpPr txBox="1"/>
            <p:nvPr/>
          </p:nvSpPr>
          <p:spPr>
            <a:xfrm>
              <a:off x="5833353" y="2910193"/>
              <a:ext cx="2362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dirty="0">
                  <a:solidFill>
                    <a:schemeClr val="dk1"/>
                  </a:solidFill>
                  <a:latin typeface="Nunito Black" charset="0"/>
                  <a:ea typeface="Calibri"/>
                  <a:cs typeface="Calibri"/>
                  <a:sym typeface="Calibri"/>
                </a:rPr>
                <a:t>APIS</a:t>
              </a:r>
              <a:endParaRPr sz="1800">
                <a:solidFill>
                  <a:schemeClr val="dk1"/>
                </a:solidFill>
                <a:latin typeface="Nunito Black" charset="0"/>
                <a:ea typeface="Calibri"/>
                <a:cs typeface="Calibri"/>
                <a:sym typeface="Calibri"/>
              </a:endParaRPr>
            </a:p>
          </p:txBody>
        </p:sp>
        <p:sp>
          <p:nvSpPr>
            <p:cNvPr id="32" name="Google Shape;250;p15"/>
            <p:cNvSpPr txBox="1"/>
            <p:nvPr/>
          </p:nvSpPr>
          <p:spPr>
            <a:xfrm>
              <a:off x="9602821" y="2130354"/>
              <a:ext cx="2362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dirty="0">
                  <a:solidFill>
                    <a:schemeClr val="dk1"/>
                  </a:solidFill>
                  <a:latin typeface="Nunito Black" charset="0"/>
                  <a:ea typeface="Calibri"/>
                  <a:cs typeface="Calibri"/>
                  <a:sym typeface="Calibri"/>
                </a:rPr>
                <a:t>Inteligencia Artificial</a:t>
              </a:r>
              <a:endParaRPr sz="1800">
                <a:solidFill>
                  <a:schemeClr val="dk1"/>
                </a:solidFill>
                <a:latin typeface="Nunito Black" charset="0"/>
                <a:ea typeface="Calibri"/>
                <a:cs typeface="Calibri"/>
                <a:sym typeface="Calibri"/>
              </a:endParaRPr>
            </a:p>
          </p:txBody>
        </p:sp>
        <p:sp>
          <p:nvSpPr>
            <p:cNvPr id="33" name="Google Shape;251;p15"/>
            <p:cNvSpPr txBox="1"/>
            <p:nvPr/>
          </p:nvSpPr>
          <p:spPr>
            <a:xfrm>
              <a:off x="2723744" y="3795409"/>
              <a:ext cx="2362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dirty="0">
                  <a:solidFill>
                    <a:schemeClr val="dk1"/>
                  </a:solidFill>
                  <a:latin typeface="Nunito Black" charset="0"/>
                  <a:ea typeface="Calibri"/>
                  <a:cs typeface="Calibri"/>
                  <a:sym typeface="Calibri"/>
                </a:rPr>
                <a:t>Ciencia de Datos</a:t>
              </a:r>
              <a:endParaRPr sz="1800">
                <a:solidFill>
                  <a:schemeClr val="dk1"/>
                </a:solidFill>
                <a:latin typeface="Nunito Black" charset="0"/>
                <a:ea typeface="Calibri"/>
                <a:cs typeface="Calibri"/>
                <a:sym typeface="Calibri"/>
              </a:endParaRPr>
            </a:p>
          </p:txBody>
        </p:sp>
        <p:sp>
          <p:nvSpPr>
            <p:cNvPr id="34" name="Google Shape;249;p15"/>
            <p:cNvSpPr txBox="1"/>
            <p:nvPr/>
          </p:nvSpPr>
          <p:spPr>
            <a:xfrm>
              <a:off x="3420893" y="2928025"/>
              <a:ext cx="23622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dirty="0">
                  <a:solidFill>
                    <a:schemeClr val="dk1"/>
                  </a:solidFill>
                  <a:latin typeface="Nunito Black" charset="0"/>
                  <a:ea typeface="Calibri"/>
                  <a:cs typeface="Calibri"/>
                  <a:sym typeface="Calibri"/>
                </a:rPr>
                <a:t>Aplicaciones Móviles</a:t>
              </a:r>
              <a:endParaRPr sz="1800">
                <a:solidFill>
                  <a:schemeClr val="dk1"/>
                </a:solidFill>
                <a:latin typeface="Nunito Black" charset="0"/>
                <a:ea typeface="Calibri"/>
                <a:cs typeface="Calibri"/>
                <a:sym typeface="Calibri"/>
              </a:endParaRPr>
            </a:p>
          </p:txBody>
        </p:sp>
        <p:sp>
          <p:nvSpPr>
            <p:cNvPr id="35" name="Google Shape;252;p15"/>
            <p:cNvSpPr txBox="1"/>
            <p:nvPr/>
          </p:nvSpPr>
          <p:spPr>
            <a:xfrm>
              <a:off x="8597631" y="3746770"/>
              <a:ext cx="2362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dirty="0">
                  <a:solidFill>
                    <a:schemeClr val="dk1"/>
                  </a:solidFill>
                  <a:latin typeface="Nunito Black" charset="0"/>
                  <a:ea typeface="Calibri"/>
                  <a:cs typeface="Calibri"/>
                  <a:sym typeface="Calibri"/>
                </a:rPr>
                <a:t>Scraping</a:t>
              </a:r>
              <a:endParaRPr sz="1800">
                <a:solidFill>
                  <a:schemeClr val="dk1"/>
                </a:solidFill>
                <a:latin typeface="Nunito Black" charset="0"/>
                <a:ea typeface="Calibri"/>
                <a:cs typeface="Calibri"/>
                <a:sym typeface="Calibri"/>
              </a:endParaRPr>
            </a:p>
          </p:txBody>
        </p:sp>
      </p:gr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g11227e0e56f_2_10"/>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926" name="Google Shape;926;g11227e0e56f_2_10"/>
          <p:cNvPicPr preferRelativeResize="0"/>
          <p:nvPr/>
        </p:nvPicPr>
        <p:blipFill>
          <a:blip r:embed="rId4">
            <a:alphaModFix/>
          </a:blip>
          <a:stretch>
            <a:fillRect/>
          </a:stretch>
        </p:blipFill>
        <p:spPr>
          <a:xfrm>
            <a:off x="4632381" y="6069514"/>
            <a:ext cx="2494226" cy="510183"/>
          </a:xfrm>
          <a:prstGeom prst="rect">
            <a:avLst/>
          </a:prstGeom>
          <a:noFill/>
          <a:ln>
            <a:noFill/>
          </a:ln>
        </p:spPr>
      </p:pic>
      <p:sp>
        <p:nvSpPr>
          <p:cNvPr id="927" name="Google Shape;927;g11227e0e56f_2_10"/>
          <p:cNvSpPr txBox="1"/>
          <p:nvPr/>
        </p:nvSpPr>
        <p:spPr>
          <a:xfrm>
            <a:off x="412295" y="2961481"/>
            <a:ext cx="3489000" cy="935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800"/>
              <a:buFont typeface="Calibri"/>
              <a:buNone/>
            </a:pPr>
            <a:r>
              <a:rPr lang="es-PE" sz="4800">
                <a:solidFill>
                  <a:srgbClr val="000000"/>
                </a:solidFill>
                <a:latin typeface="Calibri"/>
                <a:ea typeface="Calibri"/>
                <a:cs typeface="Calibri"/>
                <a:sym typeface="Calibri"/>
              </a:rPr>
              <a:t>Eliminación</a:t>
            </a:r>
            <a:endParaRPr/>
          </a:p>
        </p:txBody>
      </p:sp>
      <p:pic>
        <p:nvPicPr>
          <p:cNvPr id="928" name="Google Shape;928;g11227e0e56f_2_10"/>
          <p:cNvPicPr preferRelativeResize="0"/>
          <p:nvPr/>
        </p:nvPicPr>
        <p:blipFill rotWithShape="1">
          <a:blip r:embed="rId5">
            <a:alphaModFix/>
          </a:blip>
          <a:srcRect/>
          <a:stretch/>
        </p:blipFill>
        <p:spPr>
          <a:xfrm>
            <a:off x="3901167" y="486265"/>
            <a:ext cx="8290833" cy="2942734"/>
          </a:xfrm>
          <a:prstGeom prst="rect">
            <a:avLst/>
          </a:prstGeom>
          <a:noFill/>
          <a:ln>
            <a:noFill/>
          </a:ln>
        </p:spPr>
      </p:pic>
      <p:pic>
        <p:nvPicPr>
          <p:cNvPr id="929" name="Google Shape;929;g11227e0e56f_2_10"/>
          <p:cNvPicPr preferRelativeResize="0"/>
          <p:nvPr/>
        </p:nvPicPr>
        <p:blipFill rotWithShape="1">
          <a:blip r:embed="rId6">
            <a:alphaModFix/>
          </a:blip>
          <a:srcRect/>
          <a:stretch/>
        </p:blipFill>
        <p:spPr>
          <a:xfrm>
            <a:off x="3752908" y="2207949"/>
            <a:ext cx="8560513" cy="416378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Google Shape;954;g11227e0e56f_2_25"/>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955" name="Google Shape;955;g11227e0e56f_2_25"/>
          <p:cNvPicPr preferRelativeResize="0"/>
          <p:nvPr/>
        </p:nvPicPr>
        <p:blipFill>
          <a:blip r:embed="rId4">
            <a:alphaModFix/>
          </a:blip>
          <a:stretch>
            <a:fillRect/>
          </a:stretch>
        </p:blipFill>
        <p:spPr>
          <a:xfrm>
            <a:off x="4632381" y="6069514"/>
            <a:ext cx="2494226" cy="510183"/>
          </a:xfrm>
          <a:prstGeom prst="rect">
            <a:avLst/>
          </a:prstGeom>
          <a:noFill/>
          <a:ln>
            <a:noFill/>
          </a:ln>
        </p:spPr>
      </p:pic>
      <p:sp>
        <p:nvSpPr>
          <p:cNvPr id="956" name="Google Shape;956;g11227e0e56f_2_25"/>
          <p:cNvSpPr txBox="1"/>
          <p:nvPr/>
        </p:nvSpPr>
        <p:spPr>
          <a:xfrm>
            <a:off x="1524000" y="2235200"/>
            <a:ext cx="9144000" cy="2387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4400"/>
              <a:buFont typeface="Calibri"/>
              <a:buNone/>
            </a:pPr>
            <a:r>
              <a:rPr lang="es-PE" sz="4400">
                <a:solidFill>
                  <a:srgbClr val="000000"/>
                </a:solidFill>
                <a:latin typeface="Calibri"/>
                <a:ea typeface="Calibri"/>
                <a:cs typeface="Calibri"/>
                <a:sym typeface="Calibri"/>
              </a:rPr>
              <a:t>Otros elementos de la base de datos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pic>
        <p:nvPicPr>
          <p:cNvPr id="961" name="Google Shape;961;g11227e0e56f_2_30"/>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962" name="Google Shape;962;g11227e0e56f_2_30"/>
          <p:cNvPicPr preferRelativeResize="0"/>
          <p:nvPr/>
        </p:nvPicPr>
        <p:blipFill>
          <a:blip r:embed="rId4">
            <a:alphaModFix/>
          </a:blip>
          <a:stretch>
            <a:fillRect/>
          </a:stretch>
        </p:blipFill>
        <p:spPr>
          <a:xfrm>
            <a:off x="4632381" y="6069514"/>
            <a:ext cx="2494226" cy="510183"/>
          </a:xfrm>
          <a:prstGeom prst="rect">
            <a:avLst/>
          </a:prstGeom>
          <a:noFill/>
          <a:ln>
            <a:noFill/>
          </a:ln>
        </p:spPr>
      </p:pic>
      <p:sp>
        <p:nvSpPr>
          <p:cNvPr id="963" name="Google Shape;963;g11227e0e56f_2_30"/>
          <p:cNvSpPr txBox="1"/>
          <p:nvPr/>
        </p:nvSpPr>
        <p:spPr>
          <a:xfrm>
            <a:off x="863935" y="1185314"/>
            <a:ext cx="3489000" cy="935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800"/>
              <a:buFont typeface="Calibri"/>
              <a:buNone/>
            </a:pPr>
            <a:r>
              <a:rPr lang="es-PE" sz="4800">
                <a:solidFill>
                  <a:srgbClr val="000000"/>
                </a:solidFill>
                <a:latin typeface="Calibri"/>
                <a:ea typeface="Calibri"/>
                <a:cs typeface="Calibri"/>
                <a:sym typeface="Calibri"/>
              </a:rPr>
              <a:t>Vistas</a:t>
            </a:r>
            <a:endParaRPr/>
          </a:p>
        </p:txBody>
      </p:sp>
      <p:sp>
        <p:nvSpPr>
          <p:cNvPr id="964" name="Google Shape;964;g11227e0e56f_2_30"/>
          <p:cNvSpPr/>
          <p:nvPr/>
        </p:nvSpPr>
        <p:spPr>
          <a:xfrm>
            <a:off x="6083638" y="1185314"/>
            <a:ext cx="4811400" cy="3693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PE" sz="1800" b="1" i="0">
                <a:solidFill>
                  <a:srgbClr val="646262"/>
                </a:solidFill>
                <a:latin typeface="Verdana"/>
                <a:ea typeface="Verdana"/>
                <a:cs typeface="Verdana"/>
                <a:sym typeface="Verdana"/>
              </a:rPr>
              <a:t>Las vistas en MySQL (VIEWS) son tablas virtuales.</a:t>
            </a:r>
            <a:r>
              <a:rPr lang="es-PE" sz="1800" b="0" i="0">
                <a:solidFill>
                  <a:srgbClr val="646262"/>
                </a:solidFill>
                <a:latin typeface="Verdana"/>
                <a:ea typeface="Verdana"/>
                <a:cs typeface="Verdana"/>
                <a:sym typeface="Verdana"/>
              </a:rPr>
              <a:t> Es decir, tablas que no guardan ningún dato propiamente dentro de ellas. Solo muestran los datos que están almacenados en otras tablas (que sí son reales).</a:t>
            </a:r>
            <a:endParaRPr/>
          </a:p>
          <a:p>
            <a:pPr marL="0" marR="0" lvl="0" indent="0" algn="l" rtl="0">
              <a:spcBef>
                <a:spcPts val="0"/>
              </a:spcBef>
              <a:spcAft>
                <a:spcPts val="0"/>
              </a:spcAft>
              <a:buNone/>
            </a:pPr>
            <a:endParaRPr sz="1800" b="0" i="0">
              <a:solidFill>
                <a:srgbClr val="646262"/>
              </a:solidFill>
              <a:latin typeface="Verdana"/>
              <a:ea typeface="Verdana"/>
              <a:cs typeface="Verdana"/>
              <a:sym typeface="Verdana"/>
            </a:endParaRPr>
          </a:p>
          <a:p>
            <a:pPr marL="0" marR="0" lvl="0" indent="0" algn="l" rtl="0">
              <a:spcBef>
                <a:spcPts val="0"/>
              </a:spcBef>
              <a:spcAft>
                <a:spcPts val="0"/>
              </a:spcAft>
              <a:buNone/>
            </a:pPr>
            <a:r>
              <a:rPr lang="es-PE" sz="1800" b="0" i="0">
                <a:solidFill>
                  <a:srgbClr val="646262"/>
                </a:solidFill>
                <a:latin typeface="Verdana"/>
                <a:ea typeface="Verdana"/>
                <a:cs typeface="Verdana"/>
                <a:sym typeface="Verdana"/>
              </a:rPr>
              <a:t>Siendo así, crear vistas en MySQL significa mostrar información de una fuente de origen sin necesidad de mostrar ni exponer a la fuente en sí. </a:t>
            </a:r>
            <a:r>
              <a:rPr lang="es-PE" sz="1800" b="1" i="0">
                <a:solidFill>
                  <a:srgbClr val="646262"/>
                </a:solidFill>
                <a:latin typeface="Verdana"/>
                <a:ea typeface="Verdana"/>
                <a:cs typeface="Verdana"/>
                <a:sym typeface="Verdana"/>
              </a:rPr>
              <a:t>En lenguaje técnico, las VIEWS no son más que SELECT Queries.</a:t>
            </a:r>
            <a:endParaRPr sz="1800" b="0" i="0">
              <a:solidFill>
                <a:srgbClr val="646262"/>
              </a:solidFill>
              <a:latin typeface="Verdana"/>
              <a:ea typeface="Verdana"/>
              <a:cs typeface="Verdana"/>
              <a:sym typeface="Verdana"/>
            </a:endParaRPr>
          </a:p>
        </p:txBody>
      </p:sp>
      <p:sp>
        <p:nvSpPr>
          <p:cNvPr id="965" name="Google Shape;965;g11227e0e56f_2_30"/>
          <p:cNvSpPr/>
          <p:nvPr/>
        </p:nvSpPr>
        <p:spPr>
          <a:xfrm>
            <a:off x="863935" y="2466270"/>
            <a:ext cx="6096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PE" sz="1800" b="0" i="0">
                <a:solidFill>
                  <a:srgbClr val="800080"/>
                </a:solidFill>
                <a:latin typeface="Arial"/>
                <a:ea typeface="Arial"/>
                <a:cs typeface="Arial"/>
                <a:sym typeface="Arial"/>
              </a:rPr>
              <a:t>CREATE</a:t>
            </a:r>
            <a:r>
              <a:rPr lang="es-PE" sz="1800" b="0" i="0">
                <a:solidFill>
                  <a:srgbClr val="006FE0"/>
                </a:solidFill>
                <a:latin typeface="Arial"/>
                <a:ea typeface="Arial"/>
                <a:cs typeface="Arial"/>
                <a:sym typeface="Arial"/>
              </a:rPr>
              <a:t> </a:t>
            </a:r>
            <a:r>
              <a:rPr lang="es-PE" sz="1800" b="0" i="0">
                <a:solidFill>
                  <a:srgbClr val="000000"/>
                </a:solidFill>
                <a:latin typeface="Arial"/>
                <a:ea typeface="Arial"/>
                <a:cs typeface="Arial"/>
                <a:sym typeface="Arial"/>
              </a:rPr>
              <a:t>[</a:t>
            </a:r>
            <a:r>
              <a:rPr lang="es-PE" sz="1800" b="0" i="0">
                <a:solidFill>
                  <a:srgbClr val="800080"/>
                </a:solidFill>
                <a:latin typeface="Arial"/>
                <a:ea typeface="Arial"/>
                <a:cs typeface="Arial"/>
                <a:sym typeface="Arial"/>
              </a:rPr>
              <a:t>OR REPLACE</a:t>
            </a:r>
            <a:r>
              <a:rPr lang="es-PE" sz="1800" b="0" i="0">
                <a:solidFill>
                  <a:srgbClr val="000000"/>
                </a:solidFill>
                <a:latin typeface="Arial"/>
                <a:ea typeface="Arial"/>
                <a:cs typeface="Arial"/>
                <a:sym typeface="Arial"/>
              </a:rPr>
              <a:t>]</a:t>
            </a:r>
            <a:r>
              <a:rPr lang="es-PE" sz="1800" b="0" i="0">
                <a:solidFill>
                  <a:srgbClr val="006FE0"/>
                </a:solidFill>
                <a:latin typeface="Arial"/>
                <a:ea typeface="Arial"/>
                <a:cs typeface="Arial"/>
                <a:sym typeface="Arial"/>
              </a:rPr>
              <a:t> </a:t>
            </a:r>
            <a:endParaRPr/>
          </a:p>
          <a:p>
            <a:pPr marL="0" marR="0" lvl="0" indent="0" algn="l" rtl="0">
              <a:spcBef>
                <a:spcPts val="0"/>
              </a:spcBef>
              <a:spcAft>
                <a:spcPts val="0"/>
              </a:spcAft>
              <a:buNone/>
            </a:pPr>
            <a:r>
              <a:rPr lang="es-PE" sz="1800" b="0" i="0">
                <a:solidFill>
                  <a:srgbClr val="800080"/>
                </a:solidFill>
                <a:latin typeface="Arial"/>
                <a:ea typeface="Arial"/>
                <a:cs typeface="Arial"/>
                <a:sym typeface="Arial"/>
              </a:rPr>
              <a:t>VIEW</a:t>
            </a:r>
            <a:r>
              <a:rPr lang="es-PE" sz="1800" b="0" i="0">
                <a:solidFill>
                  <a:srgbClr val="006FE0"/>
                </a:solidFill>
                <a:latin typeface="Arial"/>
                <a:ea typeface="Arial"/>
                <a:cs typeface="Arial"/>
                <a:sym typeface="Arial"/>
              </a:rPr>
              <a:t> </a:t>
            </a:r>
            <a:r>
              <a:rPr lang="es-PE" sz="1800" b="0" i="0">
                <a:solidFill>
                  <a:srgbClr val="000000"/>
                </a:solidFill>
                <a:latin typeface="Arial"/>
                <a:ea typeface="Arial"/>
                <a:cs typeface="Arial"/>
                <a:sym typeface="Arial"/>
              </a:rPr>
              <a:t>nombre_vista</a:t>
            </a:r>
            <a:r>
              <a:rPr lang="es-PE" sz="1800" b="0" i="0">
                <a:solidFill>
                  <a:srgbClr val="006FE0"/>
                </a:solidFill>
                <a:latin typeface="Arial"/>
                <a:ea typeface="Arial"/>
                <a:cs typeface="Arial"/>
                <a:sym typeface="Arial"/>
              </a:rPr>
              <a:t> </a:t>
            </a:r>
            <a:r>
              <a:rPr lang="es-PE" sz="1800" b="0" i="0">
                <a:solidFill>
                  <a:srgbClr val="000000"/>
                </a:solidFill>
                <a:latin typeface="Arial"/>
                <a:ea typeface="Arial"/>
                <a:cs typeface="Arial"/>
                <a:sym typeface="Arial"/>
              </a:rPr>
              <a:t>[column_list]</a:t>
            </a:r>
            <a:endParaRPr/>
          </a:p>
          <a:p>
            <a:pPr marL="0" marR="0" lvl="0" indent="0" algn="l" rtl="0">
              <a:spcBef>
                <a:spcPts val="0"/>
              </a:spcBef>
              <a:spcAft>
                <a:spcPts val="0"/>
              </a:spcAft>
              <a:buNone/>
            </a:pPr>
            <a:r>
              <a:rPr lang="es-PE" sz="1800" b="0" i="0">
                <a:solidFill>
                  <a:srgbClr val="800080"/>
                </a:solidFill>
                <a:latin typeface="Arial"/>
                <a:ea typeface="Arial"/>
                <a:cs typeface="Arial"/>
                <a:sym typeface="Arial"/>
              </a:rPr>
              <a:t>AS</a:t>
            </a:r>
            <a:r>
              <a:rPr lang="es-PE" sz="1800" b="0" i="0">
                <a:solidFill>
                  <a:srgbClr val="006FE0"/>
                </a:solidFill>
                <a:latin typeface="Arial"/>
                <a:ea typeface="Arial"/>
                <a:cs typeface="Arial"/>
                <a:sym typeface="Arial"/>
              </a:rPr>
              <a:t> </a:t>
            </a:r>
            <a:r>
              <a:rPr lang="es-PE" sz="1800" b="0" i="0">
                <a:solidFill>
                  <a:srgbClr val="000000"/>
                </a:solidFill>
                <a:latin typeface="Arial"/>
                <a:ea typeface="Arial"/>
                <a:cs typeface="Arial"/>
                <a:sym typeface="Arial"/>
              </a:rPr>
              <a:t>consulta_SELECT</a:t>
            </a:r>
            <a:endParaRPr/>
          </a:p>
        </p:txBody>
      </p:sp>
      <p:sp>
        <p:nvSpPr>
          <p:cNvPr id="966" name="Google Shape;966;g11227e0e56f_2_30"/>
          <p:cNvSpPr/>
          <p:nvPr/>
        </p:nvSpPr>
        <p:spPr>
          <a:xfrm>
            <a:off x="876297" y="3559142"/>
            <a:ext cx="6096000" cy="14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PE" sz="1800">
                <a:solidFill>
                  <a:srgbClr val="000000"/>
                </a:solidFill>
                <a:latin typeface="Calibri"/>
                <a:ea typeface="Calibri"/>
                <a:cs typeface="Calibri"/>
                <a:sym typeface="Calibri"/>
              </a:rPr>
              <a:t>CREATE VIEW </a:t>
            </a:r>
            <a:endParaRPr/>
          </a:p>
          <a:p>
            <a:pPr marL="0" marR="0" lvl="0" indent="0" algn="l" rtl="0">
              <a:spcBef>
                <a:spcPts val="0"/>
              </a:spcBef>
              <a:spcAft>
                <a:spcPts val="0"/>
              </a:spcAft>
              <a:buNone/>
            </a:pPr>
            <a:r>
              <a:rPr lang="es-PE" sz="1800">
                <a:solidFill>
                  <a:srgbClr val="000000"/>
                </a:solidFill>
                <a:latin typeface="Calibri"/>
                <a:ea typeface="Calibri"/>
                <a:cs typeface="Calibri"/>
                <a:sym typeface="Calibri"/>
              </a:rPr>
              <a:t>vista_futbolistas AS </a:t>
            </a:r>
            <a:endParaRPr/>
          </a:p>
          <a:p>
            <a:pPr marL="0" marR="0" lvl="0" indent="0" algn="l" rtl="0">
              <a:spcBef>
                <a:spcPts val="0"/>
              </a:spcBef>
              <a:spcAft>
                <a:spcPts val="0"/>
              </a:spcAft>
              <a:buNone/>
            </a:pPr>
            <a:r>
              <a:rPr lang="es-PE" sz="1800">
                <a:solidFill>
                  <a:srgbClr val="000000"/>
                </a:solidFill>
                <a:latin typeface="Calibri"/>
                <a:ea typeface="Calibri"/>
                <a:cs typeface="Calibri"/>
                <a:sym typeface="Calibri"/>
              </a:rPr>
              <a:t>SELECT futbolistas.id, nombre, apellidos </a:t>
            </a:r>
            <a:endParaRPr/>
          </a:p>
          <a:p>
            <a:pPr marL="0" marR="0" lvl="0" indent="0" algn="l" rtl="0">
              <a:spcBef>
                <a:spcPts val="0"/>
              </a:spcBef>
              <a:spcAft>
                <a:spcPts val="0"/>
              </a:spcAft>
              <a:buNone/>
            </a:pPr>
            <a:r>
              <a:rPr lang="es-PE" sz="1800">
                <a:solidFill>
                  <a:srgbClr val="000000"/>
                </a:solidFill>
                <a:latin typeface="Calibri"/>
                <a:ea typeface="Calibri"/>
                <a:cs typeface="Calibri"/>
                <a:sym typeface="Calibri"/>
              </a:rPr>
              <a:t>FROM futbolistas</a:t>
            </a:r>
            <a:endParaRPr/>
          </a:p>
          <a:p>
            <a:pPr marL="0" marR="0" lvl="0" indent="0" algn="l" rtl="0">
              <a:spcBef>
                <a:spcPts val="0"/>
              </a:spcBef>
              <a:spcAft>
                <a:spcPts val="0"/>
              </a:spcAft>
              <a:buNone/>
            </a:pPr>
            <a:r>
              <a:rPr lang="es-PE" sz="1800">
                <a:solidFill>
                  <a:srgbClr val="000000"/>
                </a:solidFill>
                <a:latin typeface="Calibri"/>
                <a:ea typeface="Calibri"/>
                <a:cs typeface="Calibri"/>
                <a:sym typeface="Calibri"/>
              </a:rPr>
              <a:t>WHERE edad &lt; 30;</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pic>
        <p:nvPicPr>
          <p:cNvPr id="971" name="Google Shape;971;g11227e0e56f_2_35"/>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972" name="Google Shape;972;g11227e0e56f_2_35"/>
          <p:cNvPicPr preferRelativeResize="0"/>
          <p:nvPr/>
        </p:nvPicPr>
        <p:blipFill>
          <a:blip r:embed="rId4">
            <a:alphaModFix/>
          </a:blip>
          <a:stretch>
            <a:fillRect/>
          </a:stretch>
        </p:blipFill>
        <p:spPr>
          <a:xfrm>
            <a:off x="4632381" y="6145714"/>
            <a:ext cx="2494226" cy="510183"/>
          </a:xfrm>
          <a:prstGeom prst="rect">
            <a:avLst/>
          </a:prstGeom>
          <a:noFill/>
          <a:ln>
            <a:noFill/>
          </a:ln>
        </p:spPr>
      </p:pic>
      <p:sp>
        <p:nvSpPr>
          <p:cNvPr id="973" name="Google Shape;973;g11227e0e56f_2_35"/>
          <p:cNvSpPr txBox="1"/>
          <p:nvPr/>
        </p:nvSpPr>
        <p:spPr>
          <a:xfrm>
            <a:off x="876297" y="912914"/>
            <a:ext cx="3489000" cy="935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800"/>
              <a:buFont typeface="Calibri"/>
              <a:buNone/>
            </a:pPr>
            <a:r>
              <a:rPr lang="es-PE" sz="4800">
                <a:solidFill>
                  <a:srgbClr val="000000"/>
                </a:solidFill>
                <a:latin typeface="Calibri"/>
                <a:ea typeface="Calibri"/>
                <a:cs typeface="Calibri"/>
                <a:sym typeface="Calibri"/>
              </a:rPr>
              <a:t>Funciones</a:t>
            </a:r>
            <a:endParaRPr/>
          </a:p>
        </p:txBody>
      </p:sp>
      <p:sp>
        <p:nvSpPr>
          <p:cNvPr id="974" name="Google Shape;974;g11227e0e56f_2_35"/>
          <p:cNvSpPr txBox="1"/>
          <p:nvPr/>
        </p:nvSpPr>
        <p:spPr>
          <a:xfrm>
            <a:off x="975575" y="2588350"/>
            <a:ext cx="30000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1800">
                <a:solidFill>
                  <a:srgbClr val="1A1B1C"/>
                </a:solidFill>
                <a:highlight>
                  <a:srgbClr val="FFFFFF"/>
                </a:highlight>
                <a:latin typeface="Montserrat"/>
                <a:ea typeface="Montserrat"/>
                <a:cs typeface="Montserrat"/>
                <a:sym typeface="Montserrat"/>
              </a:rPr>
              <a:t>MySQL tiene muchas funciones que podemos usar en nuestras consultas, pero en ocasiones podemos necesitar crear </a:t>
            </a:r>
            <a:r>
              <a:rPr lang="es-PE" sz="1800" b="1">
                <a:solidFill>
                  <a:srgbClr val="1A1B1C"/>
                </a:solidFill>
                <a:highlight>
                  <a:srgbClr val="FFFFFF"/>
                </a:highlight>
                <a:latin typeface="Montserrat"/>
                <a:ea typeface="Montserrat"/>
                <a:cs typeface="Montserrat"/>
                <a:sym typeface="Montserrat"/>
              </a:rPr>
              <a:t>nuestras propias funciones</a:t>
            </a:r>
            <a:r>
              <a:rPr lang="es-PE" sz="1800">
                <a:solidFill>
                  <a:srgbClr val="1A1B1C"/>
                </a:solidFill>
                <a:highlight>
                  <a:srgbClr val="FFFFFF"/>
                </a:highlight>
                <a:latin typeface="Montserrat"/>
                <a:ea typeface="Montserrat"/>
                <a:cs typeface="Montserrat"/>
                <a:sym typeface="Montserrat"/>
              </a:rPr>
              <a:t> para hacer cosas más especializadas.</a:t>
            </a:r>
            <a:endParaRPr sz="1800"/>
          </a:p>
        </p:txBody>
      </p:sp>
      <p:sp>
        <p:nvSpPr>
          <p:cNvPr id="975" name="Google Shape;975;g11227e0e56f_2_35"/>
          <p:cNvSpPr txBox="1"/>
          <p:nvPr/>
        </p:nvSpPr>
        <p:spPr>
          <a:xfrm>
            <a:off x="6129975" y="1425150"/>
            <a:ext cx="49215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2000">
                <a:solidFill>
                  <a:srgbClr val="1A1B1C"/>
                </a:solidFill>
                <a:highlight>
                  <a:srgbClr val="EEEEEE"/>
                </a:highlight>
                <a:latin typeface="Courier New"/>
                <a:ea typeface="Courier New"/>
                <a:cs typeface="Courier New"/>
                <a:sym typeface="Courier New"/>
              </a:rPr>
              <a:t>DELIMITER //</a:t>
            </a:r>
            <a:endParaRPr sz="2000">
              <a:solidFill>
                <a:srgbClr val="1A1B1C"/>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sz="2000">
              <a:solidFill>
                <a:srgbClr val="1A1B1C"/>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s-PE" sz="2000">
                <a:solidFill>
                  <a:srgbClr val="1A1B1C"/>
                </a:solidFill>
                <a:highlight>
                  <a:srgbClr val="EEEEEE"/>
                </a:highlight>
                <a:latin typeface="Courier New"/>
                <a:ea typeface="Courier New"/>
                <a:cs typeface="Courier New"/>
                <a:sym typeface="Courier New"/>
              </a:rPr>
              <a:t>CREATE FUCNTION holaMundo() RETURNS VARCHAR(20)</a:t>
            </a:r>
            <a:endParaRPr sz="2000">
              <a:solidFill>
                <a:srgbClr val="1A1B1C"/>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s-PE" sz="2000">
                <a:solidFill>
                  <a:srgbClr val="1A1B1C"/>
                </a:solidFill>
                <a:highlight>
                  <a:srgbClr val="EEEEEE"/>
                </a:highlight>
                <a:latin typeface="Courier New"/>
                <a:ea typeface="Courier New"/>
                <a:cs typeface="Courier New"/>
                <a:sym typeface="Courier New"/>
              </a:rPr>
              <a:t>BEGIN</a:t>
            </a:r>
            <a:endParaRPr sz="2000">
              <a:solidFill>
                <a:srgbClr val="1A1B1C"/>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s-PE" sz="2000">
                <a:solidFill>
                  <a:srgbClr val="1A1B1C"/>
                </a:solidFill>
                <a:highlight>
                  <a:srgbClr val="EEEEEE"/>
                </a:highlight>
                <a:latin typeface="Courier New"/>
                <a:ea typeface="Courier New"/>
                <a:cs typeface="Courier New"/>
                <a:sym typeface="Courier New"/>
              </a:rPr>
              <a:t>    RETURN ‘HolaMundo’;</a:t>
            </a:r>
            <a:endParaRPr sz="2000">
              <a:solidFill>
                <a:srgbClr val="1A1B1C"/>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s-PE" sz="2000">
                <a:solidFill>
                  <a:srgbClr val="1A1B1C"/>
                </a:solidFill>
                <a:highlight>
                  <a:srgbClr val="EEEEEE"/>
                </a:highlight>
                <a:latin typeface="Courier New"/>
                <a:ea typeface="Courier New"/>
                <a:cs typeface="Courier New"/>
                <a:sym typeface="Courier New"/>
              </a:rPr>
              <a:t>END</a:t>
            </a:r>
            <a:endParaRPr sz="2000">
              <a:solidFill>
                <a:srgbClr val="1A1B1C"/>
              </a:solidFill>
              <a:highlight>
                <a:srgbClr val="EEEEEE"/>
              </a:highlight>
              <a:latin typeface="Courier New"/>
              <a:ea typeface="Courier New"/>
              <a:cs typeface="Courier New"/>
              <a:sym typeface="Courier New"/>
            </a:endParaRPr>
          </a:p>
          <a:p>
            <a:pPr marL="241300" marR="241300" lvl="0" indent="0" algn="l" rtl="0">
              <a:lnSpc>
                <a:spcPct val="115000"/>
              </a:lnSpc>
              <a:spcBef>
                <a:spcPts val="0"/>
              </a:spcBef>
              <a:spcAft>
                <a:spcPts val="1900"/>
              </a:spcAft>
              <a:buNone/>
            </a:pPr>
            <a:r>
              <a:rPr lang="es-PE" sz="2000">
                <a:solidFill>
                  <a:srgbClr val="1A1B1C"/>
                </a:solidFill>
                <a:highlight>
                  <a:srgbClr val="EEEEEE"/>
                </a:highlight>
                <a:latin typeface="Courier New"/>
                <a:ea typeface="Courier New"/>
                <a:cs typeface="Courier New"/>
                <a:sym typeface="Courier New"/>
              </a:rPr>
              <a:t>//</a:t>
            </a:r>
            <a:endParaRPr sz="2000">
              <a:solidFill>
                <a:srgbClr val="1A1B1C"/>
              </a:solidFill>
              <a:highlight>
                <a:srgbClr val="EEEEEE"/>
              </a:highlight>
              <a:latin typeface="Courier New"/>
              <a:ea typeface="Courier New"/>
              <a:cs typeface="Courier New"/>
              <a:sym typeface="Courier New"/>
            </a:endParaRPr>
          </a:p>
        </p:txBody>
      </p:sp>
      <p:sp>
        <p:nvSpPr>
          <p:cNvPr id="976" name="Google Shape;976;g11227e0e56f_2_35"/>
          <p:cNvSpPr txBox="1"/>
          <p:nvPr/>
        </p:nvSpPr>
        <p:spPr>
          <a:xfrm>
            <a:off x="6224575" y="4704550"/>
            <a:ext cx="4557600" cy="461700"/>
          </a:xfrm>
          <a:prstGeom prst="rect">
            <a:avLst/>
          </a:prstGeom>
          <a:noFill/>
          <a:ln>
            <a:noFill/>
          </a:ln>
        </p:spPr>
        <p:txBody>
          <a:bodyPr spcFirstLastPara="1" wrap="square" lIns="91425" tIns="91425" rIns="91425" bIns="91425" anchor="t" anchorCtr="0">
            <a:spAutoFit/>
          </a:bodyPr>
          <a:lstStyle/>
          <a:p>
            <a:pPr marL="241300" marR="241300" lvl="0" indent="0" algn="l" rtl="0">
              <a:lnSpc>
                <a:spcPct val="115000"/>
              </a:lnSpc>
              <a:spcBef>
                <a:spcPts val="0"/>
              </a:spcBef>
              <a:spcAft>
                <a:spcPts val="1900"/>
              </a:spcAft>
              <a:buNone/>
            </a:pPr>
            <a:r>
              <a:rPr lang="es-PE" sz="1800">
                <a:solidFill>
                  <a:srgbClr val="1A1B1C"/>
                </a:solidFill>
                <a:highlight>
                  <a:srgbClr val="EEEEEE"/>
                </a:highlight>
                <a:latin typeface="Courier New"/>
                <a:ea typeface="Courier New"/>
                <a:cs typeface="Courier New"/>
                <a:sym typeface="Courier New"/>
              </a:rPr>
              <a:t>Select holaMundo();</a:t>
            </a:r>
            <a:endParaRPr sz="1800">
              <a:solidFill>
                <a:srgbClr val="1A1B1C"/>
              </a:solidFill>
              <a:highlight>
                <a:srgbClr val="EEEEEE"/>
              </a:highlight>
              <a:latin typeface="Courier New"/>
              <a:ea typeface="Courier New"/>
              <a:cs typeface="Courier New"/>
              <a:sym typeface="Courier New"/>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g11227e0e56f_2_40"/>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982" name="Google Shape;982;g11227e0e56f_2_40"/>
          <p:cNvPicPr preferRelativeResize="0"/>
          <p:nvPr/>
        </p:nvPicPr>
        <p:blipFill>
          <a:blip r:embed="rId4">
            <a:alphaModFix/>
          </a:blip>
          <a:stretch>
            <a:fillRect/>
          </a:stretch>
        </p:blipFill>
        <p:spPr>
          <a:xfrm>
            <a:off x="4632381" y="6145714"/>
            <a:ext cx="2494226" cy="510183"/>
          </a:xfrm>
          <a:prstGeom prst="rect">
            <a:avLst/>
          </a:prstGeom>
          <a:noFill/>
          <a:ln>
            <a:noFill/>
          </a:ln>
        </p:spPr>
      </p:pic>
      <p:sp>
        <p:nvSpPr>
          <p:cNvPr id="983" name="Google Shape;983;g11227e0e56f_2_40"/>
          <p:cNvSpPr txBox="1"/>
          <p:nvPr/>
        </p:nvSpPr>
        <p:spPr>
          <a:xfrm>
            <a:off x="759822" y="2961439"/>
            <a:ext cx="3489000" cy="935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800"/>
              <a:buFont typeface="Calibri"/>
              <a:buNone/>
            </a:pPr>
            <a:r>
              <a:rPr lang="es-PE" sz="4800">
                <a:solidFill>
                  <a:srgbClr val="000000"/>
                </a:solidFill>
                <a:latin typeface="Calibri"/>
                <a:ea typeface="Calibri"/>
                <a:cs typeface="Calibri"/>
                <a:sym typeface="Calibri"/>
              </a:rPr>
              <a:t>Funciones</a:t>
            </a:r>
            <a:endParaRPr/>
          </a:p>
        </p:txBody>
      </p:sp>
      <p:pic>
        <p:nvPicPr>
          <p:cNvPr id="984" name="Google Shape;984;g11227e0e56f_2_40"/>
          <p:cNvPicPr preferRelativeResize="0"/>
          <p:nvPr/>
        </p:nvPicPr>
        <p:blipFill>
          <a:blip r:embed="rId5">
            <a:alphaModFix/>
          </a:blip>
          <a:stretch>
            <a:fillRect/>
          </a:stretch>
        </p:blipFill>
        <p:spPr>
          <a:xfrm>
            <a:off x="4046725" y="691625"/>
            <a:ext cx="8356875" cy="547474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g11227e0e56f_2_50"/>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990" name="Google Shape;990;g11227e0e56f_2_50"/>
          <p:cNvPicPr preferRelativeResize="0"/>
          <p:nvPr/>
        </p:nvPicPr>
        <p:blipFill>
          <a:blip r:embed="rId4">
            <a:alphaModFix/>
          </a:blip>
          <a:stretch>
            <a:fillRect/>
          </a:stretch>
        </p:blipFill>
        <p:spPr>
          <a:xfrm>
            <a:off x="4632381" y="6145714"/>
            <a:ext cx="2494226" cy="510183"/>
          </a:xfrm>
          <a:prstGeom prst="rect">
            <a:avLst/>
          </a:prstGeom>
          <a:noFill/>
          <a:ln>
            <a:noFill/>
          </a:ln>
        </p:spPr>
      </p:pic>
      <p:sp>
        <p:nvSpPr>
          <p:cNvPr id="991" name="Google Shape;991;g11227e0e56f_2_50"/>
          <p:cNvSpPr txBox="1"/>
          <p:nvPr/>
        </p:nvSpPr>
        <p:spPr>
          <a:xfrm>
            <a:off x="672447" y="94964"/>
            <a:ext cx="3489000" cy="935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800"/>
              <a:buFont typeface="Calibri"/>
              <a:buNone/>
            </a:pPr>
            <a:r>
              <a:rPr lang="es-PE" sz="4800">
                <a:solidFill>
                  <a:srgbClr val="000000"/>
                </a:solidFill>
                <a:latin typeface="Calibri"/>
                <a:ea typeface="Calibri"/>
                <a:cs typeface="Calibri"/>
                <a:sym typeface="Calibri"/>
              </a:rPr>
              <a:t>Trigger</a:t>
            </a:r>
            <a:endParaRPr/>
          </a:p>
        </p:txBody>
      </p:sp>
      <p:pic>
        <p:nvPicPr>
          <p:cNvPr id="992" name="Google Shape;992;g11227e0e56f_2_50"/>
          <p:cNvPicPr preferRelativeResize="0"/>
          <p:nvPr/>
        </p:nvPicPr>
        <p:blipFill>
          <a:blip r:embed="rId5">
            <a:alphaModFix/>
          </a:blip>
          <a:stretch>
            <a:fillRect/>
          </a:stretch>
        </p:blipFill>
        <p:spPr>
          <a:xfrm>
            <a:off x="4717647" y="689025"/>
            <a:ext cx="7638378" cy="5559384"/>
          </a:xfrm>
          <a:prstGeom prst="rect">
            <a:avLst/>
          </a:prstGeom>
          <a:noFill/>
          <a:ln>
            <a:noFill/>
          </a:ln>
        </p:spPr>
      </p:pic>
      <p:sp>
        <p:nvSpPr>
          <p:cNvPr id="993" name="Google Shape;993;g11227e0e56f_2_50"/>
          <p:cNvSpPr txBox="1"/>
          <p:nvPr/>
        </p:nvSpPr>
        <p:spPr>
          <a:xfrm>
            <a:off x="672450" y="1457975"/>
            <a:ext cx="4045200" cy="419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PE" sz="1800">
                <a:solidFill>
                  <a:srgbClr val="424242"/>
                </a:solidFill>
                <a:highlight>
                  <a:srgbClr val="FFFFFF"/>
                </a:highlight>
                <a:latin typeface="Roboto"/>
                <a:ea typeface="Roboto"/>
                <a:cs typeface="Roboto"/>
                <a:sym typeface="Roboto"/>
              </a:rPr>
              <a:t>Vamos a crear un trigger que actualice automáticamente el precio de los productos de la tabla creada en el apartado anterior cada vez que se actualice su coste. Le llamaremos </a:t>
            </a:r>
            <a:r>
              <a:rPr lang="es-PE" sz="1800" i="1">
                <a:solidFill>
                  <a:srgbClr val="424242"/>
                </a:solidFill>
                <a:highlight>
                  <a:srgbClr val="FFFFFF"/>
                </a:highlight>
                <a:latin typeface="Roboto"/>
                <a:ea typeface="Roboto"/>
                <a:cs typeface="Roboto"/>
                <a:sym typeface="Roboto"/>
              </a:rPr>
              <a:t>actualizarPrecioProducto</a:t>
            </a:r>
            <a:r>
              <a:rPr lang="es-PE" sz="1800">
                <a:solidFill>
                  <a:srgbClr val="424242"/>
                </a:solidFill>
                <a:highlight>
                  <a:srgbClr val="FFFFFF"/>
                </a:highlight>
                <a:latin typeface="Roboto"/>
                <a:ea typeface="Roboto"/>
                <a:cs typeface="Roboto"/>
                <a:sym typeface="Roboto"/>
              </a:rPr>
              <a:t>.</a:t>
            </a:r>
            <a:endParaRPr sz="1800">
              <a:solidFill>
                <a:srgbClr val="424242"/>
              </a:solidFill>
              <a:highlight>
                <a:srgbClr val="FFFFFF"/>
              </a:highlight>
              <a:latin typeface="Roboto"/>
              <a:ea typeface="Roboto"/>
              <a:cs typeface="Roboto"/>
              <a:sym typeface="Roboto"/>
            </a:endParaRPr>
          </a:p>
          <a:p>
            <a:pPr marL="0" lvl="0" indent="0" algn="l" rtl="0">
              <a:lnSpc>
                <a:spcPct val="115000"/>
              </a:lnSpc>
              <a:spcBef>
                <a:spcPts val="1800"/>
              </a:spcBef>
              <a:spcAft>
                <a:spcPts val="1800"/>
              </a:spcAft>
              <a:buNone/>
            </a:pPr>
            <a:r>
              <a:rPr lang="es-PE" sz="1800">
                <a:solidFill>
                  <a:srgbClr val="424242"/>
                </a:solidFill>
                <a:highlight>
                  <a:srgbClr val="FFFFFF"/>
                </a:highlight>
                <a:latin typeface="Roboto"/>
                <a:ea typeface="Roboto"/>
                <a:cs typeface="Roboto"/>
                <a:sym typeface="Roboto"/>
              </a:rPr>
              <a:t>El trigger comprobará si el coste del producto ha cambiado y, en caso afirmativo, establecerá el precio del producto con el doble del valor de su coste. Para crear el trigger, ejecuta las siguientes sentencias SQL:</a:t>
            </a:r>
            <a:endParaRPr sz="1800">
              <a:solidFill>
                <a:srgbClr val="424242"/>
              </a:solidFill>
              <a:highlight>
                <a:srgbClr val="FFFFFF"/>
              </a:highlight>
              <a:latin typeface="Roboto"/>
              <a:ea typeface="Roboto"/>
              <a:cs typeface="Roboto"/>
              <a:sym typeface="Roboto"/>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11</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lvl="0" algn="ctr">
              <a:lnSpc>
                <a:spcPct val="80000"/>
              </a:lnSpc>
              <a:buClr>
                <a:schemeClr val="dk1"/>
              </a:buClr>
              <a:buSzPts val="6400"/>
            </a:pPr>
            <a:r>
              <a:rPr lang="es-ES" sz="3600" b="1" dirty="0" smtClean="0">
                <a:solidFill>
                  <a:schemeClr val="lt1"/>
                </a:solidFill>
                <a:latin typeface="Caveat"/>
                <a:ea typeface="Caveat"/>
                <a:cs typeface="Caveat"/>
                <a:sym typeface="Caveat"/>
              </a:rPr>
              <a:t>Desarrollo de Apis</a:t>
            </a:r>
            <a:endParaRPr lang="es-ES" sz="3600" b="1" dirty="0" smtClean="0">
              <a:solidFill>
                <a:srgbClr val="47FC97"/>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pngegg (15).png"/>
          <p:cNvPicPr>
            <a:picLocks noChangeAspect="1"/>
          </p:cNvPicPr>
          <p:nvPr/>
        </p:nvPicPr>
        <p:blipFill>
          <a:blip r:embed="rId2"/>
          <a:stretch>
            <a:fillRect/>
          </a:stretch>
        </p:blipFill>
        <p:spPr>
          <a:xfrm>
            <a:off x="2033081" y="0"/>
            <a:ext cx="8035047" cy="6858000"/>
          </a:xfrm>
          <a:prstGeom prst="rect">
            <a:avLst/>
          </a:prstGeom>
        </p:spPr>
      </p:pic>
      <p:sp>
        <p:nvSpPr>
          <p:cNvPr id="2" name="1 Título"/>
          <p:cNvSpPr>
            <a:spLocks noGrp="1"/>
          </p:cNvSpPr>
          <p:nvPr>
            <p:ph type="title"/>
          </p:nvPr>
        </p:nvSpPr>
        <p:spPr/>
        <p:txBody>
          <a:bodyPr/>
          <a:lstStyle/>
          <a:p>
            <a:r>
              <a:rPr lang="es-US" dirty="0" smtClean="0">
                <a:latin typeface="Nunito Black" charset="0"/>
              </a:rPr>
              <a:t>Apis</a:t>
            </a:r>
            <a:endParaRPr lang="es-ES" dirty="0">
              <a:latin typeface="Nunito Black" charset="0"/>
            </a:endParaRPr>
          </a:p>
        </p:txBody>
      </p:sp>
      <p:sp>
        <p:nvSpPr>
          <p:cNvPr id="3" name="2 Marcador de texto"/>
          <p:cNvSpPr>
            <a:spLocks noGrp="1"/>
          </p:cNvSpPr>
          <p:nvPr>
            <p:ph type="body" idx="1"/>
          </p:nvPr>
        </p:nvSpPr>
        <p:spPr>
          <a:xfrm>
            <a:off x="2519917" y="1128297"/>
            <a:ext cx="6772939" cy="5091750"/>
          </a:xfrm>
        </p:spPr>
        <p:txBody>
          <a:bodyPr>
            <a:normAutofit/>
          </a:bodyPr>
          <a:lstStyle/>
          <a:p>
            <a:r>
              <a:rPr lang="es-ES" sz="2800" dirty="0" smtClean="0"/>
              <a:t>Una </a:t>
            </a:r>
            <a:r>
              <a:rPr lang="es-ES" sz="2800" b="1" dirty="0" smtClean="0"/>
              <a:t>API</a:t>
            </a:r>
            <a:r>
              <a:rPr lang="es-ES" sz="2800" dirty="0" smtClean="0"/>
              <a:t> de </a:t>
            </a:r>
            <a:r>
              <a:rPr lang="es-ES" sz="2800" b="1" dirty="0" smtClean="0"/>
              <a:t>REST</a:t>
            </a:r>
            <a:r>
              <a:rPr lang="es-ES" sz="2800" dirty="0" smtClean="0"/>
              <a:t>, o </a:t>
            </a:r>
            <a:r>
              <a:rPr lang="es-ES" sz="2800" b="1" dirty="0" smtClean="0"/>
              <a:t>API</a:t>
            </a:r>
            <a:r>
              <a:rPr lang="es-ES" sz="2800" dirty="0" smtClean="0"/>
              <a:t> de </a:t>
            </a:r>
            <a:r>
              <a:rPr lang="es-ES" sz="2800" b="1" dirty="0" smtClean="0"/>
              <a:t>RESTful</a:t>
            </a:r>
            <a:r>
              <a:rPr lang="es-ES" sz="2800" dirty="0" smtClean="0"/>
              <a:t>, es una interfaz de programación de aplicaciones (</a:t>
            </a:r>
            <a:r>
              <a:rPr lang="es-ES" sz="2800" b="1" dirty="0" smtClean="0"/>
              <a:t>API</a:t>
            </a:r>
            <a:r>
              <a:rPr lang="es-ES" sz="2800" dirty="0" smtClean="0"/>
              <a:t> o </a:t>
            </a:r>
            <a:r>
              <a:rPr lang="es-ES" sz="2800" b="1" dirty="0" smtClean="0"/>
              <a:t>API</a:t>
            </a:r>
            <a:r>
              <a:rPr lang="es-ES" sz="2800" dirty="0" smtClean="0"/>
              <a:t> web) que se ajusta a los límites de la arquitectura </a:t>
            </a:r>
            <a:r>
              <a:rPr lang="es-ES" sz="2800" b="1" dirty="0" smtClean="0"/>
              <a:t>REST</a:t>
            </a:r>
            <a:r>
              <a:rPr lang="es-ES" sz="2800" dirty="0" smtClean="0"/>
              <a:t> y permite la interacción con los servicios web de </a:t>
            </a:r>
            <a:r>
              <a:rPr lang="es-ES" sz="2800" b="1" dirty="0" smtClean="0"/>
              <a:t>RESTful</a:t>
            </a:r>
            <a:r>
              <a:rPr lang="es-ES" sz="2800" dirty="0" smtClean="0"/>
              <a:t>.</a:t>
            </a:r>
            <a:endParaRPr lang="es-ES" sz="2800" dirty="0">
              <a:latin typeface="Nunito" charset="0"/>
            </a:endParaRPr>
          </a:p>
        </p:txBody>
      </p:sp>
      <p:pic>
        <p:nvPicPr>
          <p:cNvPr id="4" name="Google Shape;203;p10"/>
          <p:cNvPicPr preferRelativeResize="0"/>
          <p:nvPr/>
        </p:nvPicPr>
        <p:blipFill>
          <a:blip r:embed="rId3">
            <a:alphaModFix/>
          </a:blip>
          <a:stretch>
            <a:fillRect/>
          </a:stretch>
        </p:blipFill>
        <p:spPr>
          <a:xfrm>
            <a:off x="10434949" y="4117797"/>
            <a:ext cx="1582275" cy="2511550"/>
          </a:xfrm>
          <a:prstGeom prst="rect">
            <a:avLst/>
          </a:prstGeom>
          <a:noFill/>
          <a:ln>
            <a:noFill/>
          </a:ln>
        </p:spPr>
      </p:pic>
      <p:pic>
        <p:nvPicPr>
          <p:cNvPr id="6" name="5 Imagen" descr="pngegg (7).png"/>
          <p:cNvPicPr>
            <a:picLocks noChangeAspect="1"/>
          </p:cNvPicPr>
          <p:nvPr/>
        </p:nvPicPr>
        <p:blipFill>
          <a:blip r:embed="rId4"/>
          <a:stretch>
            <a:fillRect/>
          </a:stretch>
        </p:blipFill>
        <p:spPr>
          <a:xfrm>
            <a:off x="164237" y="4357991"/>
            <a:ext cx="1682890" cy="2033081"/>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grpSp>
        <p:nvGrpSpPr>
          <p:cNvPr id="2" name="6 Grupo"/>
          <p:cNvGrpSpPr/>
          <p:nvPr/>
        </p:nvGrpSpPr>
        <p:grpSpPr>
          <a:xfrm>
            <a:off x="1134142" y="63798"/>
            <a:ext cx="9668537" cy="6145618"/>
            <a:chOff x="1134142" y="63798"/>
            <a:chExt cx="9668537" cy="6145618"/>
          </a:xfrm>
        </p:grpSpPr>
        <p:pic>
          <p:nvPicPr>
            <p:cNvPr id="8" name="7 Imagen" descr="pngegg.png"/>
            <p:cNvPicPr>
              <a:picLocks noChangeAspect="1"/>
            </p:cNvPicPr>
            <p:nvPr/>
          </p:nvPicPr>
          <p:blipFill>
            <a:blip r:embed="rId3"/>
            <a:stretch>
              <a:fillRect/>
            </a:stretch>
          </p:blipFill>
          <p:spPr>
            <a:xfrm>
              <a:off x="1134142" y="63798"/>
              <a:ext cx="9668537" cy="6145618"/>
            </a:xfrm>
            <a:prstGeom prst="rect">
              <a:avLst/>
            </a:prstGeom>
          </p:spPr>
        </p:pic>
        <p:pic>
          <p:nvPicPr>
            <p:cNvPr id="3" name="Picture 2"/>
            <p:cNvPicPr>
              <a:picLocks noChangeAspect="1" noChangeArrowheads="1"/>
            </p:cNvPicPr>
            <p:nvPr/>
          </p:nvPicPr>
          <p:blipFill>
            <a:blip r:embed="rId4"/>
            <a:srcRect/>
            <a:stretch>
              <a:fillRect/>
            </a:stretch>
          </p:blipFill>
          <p:spPr bwMode="auto">
            <a:xfrm>
              <a:off x="2291890" y="371144"/>
              <a:ext cx="7373105" cy="4828178"/>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pic>
        <p:nvPicPr>
          <p:cNvPr id="1026" name="Picture 2"/>
          <p:cNvPicPr>
            <a:picLocks noChangeAspect="1" noChangeArrowheads="1"/>
          </p:cNvPicPr>
          <p:nvPr/>
        </p:nvPicPr>
        <p:blipFill>
          <a:blip r:embed="rId3"/>
          <a:srcRect/>
          <a:stretch>
            <a:fillRect/>
          </a:stretch>
        </p:blipFill>
        <p:spPr bwMode="auto">
          <a:xfrm>
            <a:off x="581891" y="0"/>
            <a:ext cx="9661236" cy="5392936"/>
          </a:xfrm>
          <a:prstGeom prst="rect">
            <a:avLst/>
          </a:prstGeom>
          <a:solidFill>
            <a:schemeClr val="tx1"/>
          </a:solidFill>
          <a:ln w="9525">
            <a:noFill/>
            <a:miter lim="800000"/>
            <a:headEnd/>
            <a:tailEnd/>
          </a:ln>
          <a:effectLst/>
        </p:spPr>
      </p:pic>
      <p:sp>
        <p:nvSpPr>
          <p:cNvPr id="7" name="6 Rectángulo"/>
          <p:cNvSpPr/>
          <p:nvPr/>
        </p:nvSpPr>
        <p:spPr>
          <a:xfrm>
            <a:off x="1191491" y="3066472"/>
            <a:ext cx="4304146" cy="41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7236691" y="3773054"/>
            <a:ext cx="4304146" cy="41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6"/>
          <p:cNvSpPr txBox="1">
            <a:spLocks noGrp="1"/>
          </p:cNvSpPr>
          <p:nvPr>
            <p:ph type="title"/>
          </p:nvPr>
        </p:nvSpPr>
        <p:spPr>
          <a:xfrm>
            <a:off x="165369" y="1692613"/>
            <a:ext cx="3210129" cy="1143000"/>
          </a:xfrm>
          <a:prstGeom prst="rect">
            <a:avLst/>
          </a:prstGeom>
          <a:noFill/>
          <a:ln>
            <a:noFill/>
          </a:ln>
        </p:spPr>
        <p:txBody>
          <a:bodyPr spcFirstLastPara="1" wrap="square" lIns="91425" tIns="45700" rIns="91425" bIns="45700" anchor="ctr" anchorCtr="0">
            <a:normAutofit fontScale="90000"/>
          </a:bodyPr>
          <a:lstStyle/>
          <a:p>
            <a:pPr marL="0" lvl="0" indent="0">
              <a:buSzPts val="4400"/>
            </a:pPr>
            <a:r>
              <a:rPr lang="es-US" b="1" dirty="0">
                <a:latin typeface="Nunito"/>
                <a:ea typeface="Nunito"/>
                <a:cs typeface="Nunito"/>
                <a:sym typeface="Nunito"/>
              </a:rPr>
              <a:t>¿Quiénes usan Python</a:t>
            </a:r>
            <a:r>
              <a:rPr lang="es-US" b="1" dirty="0" smtClean="0">
                <a:latin typeface="Nunito"/>
                <a:ea typeface="Nunito"/>
                <a:cs typeface="Nunito"/>
                <a:sym typeface="Nunito"/>
              </a:rPr>
              <a:t>?</a:t>
            </a:r>
            <a:endParaRPr lang="es-US" b="1" dirty="0">
              <a:latin typeface="Nunito"/>
              <a:ea typeface="Nunito"/>
              <a:cs typeface="Nunito"/>
              <a:sym typeface="Nunito"/>
            </a:endParaRPr>
          </a:p>
        </p:txBody>
      </p:sp>
      <p:pic>
        <p:nvPicPr>
          <p:cNvPr id="266" name="Google Shape;266;p16"/>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11" name="Google Shape;203;p10"/>
          <p:cNvPicPr preferRelativeResize="0"/>
          <p:nvPr/>
        </p:nvPicPr>
        <p:blipFill>
          <a:blip r:embed="rId4">
            <a:alphaModFix/>
          </a:blip>
          <a:stretch>
            <a:fillRect/>
          </a:stretch>
        </p:blipFill>
        <p:spPr>
          <a:xfrm>
            <a:off x="10609725" y="3714153"/>
            <a:ext cx="1582275" cy="2511550"/>
          </a:xfrm>
          <a:prstGeom prst="rect">
            <a:avLst/>
          </a:prstGeom>
          <a:noFill/>
          <a:ln>
            <a:noFill/>
          </a:ln>
        </p:spPr>
      </p:pic>
      <p:pic>
        <p:nvPicPr>
          <p:cNvPr id="12" name="11 Imagen" descr="pngegg (7).png"/>
          <p:cNvPicPr>
            <a:picLocks noChangeAspect="1"/>
          </p:cNvPicPr>
          <p:nvPr/>
        </p:nvPicPr>
        <p:blipFill>
          <a:blip r:embed="rId5"/>
          <a:stretch>
            <a:fillRect/>
          </a:stretch>
        </p:blipFill>
        <p:spPr>
          <a:xfrm>
            <a:off x="290697" y="4426084"/>
            <a:ext cx="1682890" cy="2033081"/>
          </a:xfrm>
          <a:prstGeom prst="rect">
            <a:avLst/>
          </a:prstGeom>
        </p:spPr>
      </p:pic>
      <p:pic>
        <p:nvPicPr>
          <p:cNvPr id="13" name="12 Imagen" descr="pngegg (26).png"/>
          <p:cNvPicPr>
            <a:picLocks noChangeAspect="1"/>
          </p:cNvPicPr>
          <p:nvPr/>
        </p:nvPicPr>
        <p:blipFill>
          <a:blip r:embed="rId6"/>
          <a:stretch>
            <a:fillRect/>
          </a:stretch>
        </p:blipFill>
        <p:spPr>
          <a:xfrm>
            <a:off x="3601938" y="-163748"/>
            <a:ext cx="6077086" cy="6077086"/>
          </a:xfrm>
          <a:prstGeom prst="rect">
            <a:avLst/>
          </a:prstGeom>
        </p:spPr>
      </p:pic>
      <p:pic>
        <p:nvPicPr>
          <p:cNvPr id="14" name="Google Shape;259;p16" descr="Google-Logo.png"/>
          <p:cNvPicPr preferRelativeResize="0"/>
          <p:nvPr/>
        </p:nvPicPr>
        <p:blipFill rotWithShape="1">
          <a:blip r:embed="rId7">
            <a:alphaModFix/>
          </a:blip>
          <a:srcRect/>
          <a:stretch/>
        </p:blipFill>
        <p:spPr>
          <a:xfrm>
            <a:off x="5441006" y="0"/>
            <a:ext cx="2302934" cy="1295400"/>
          </a:xfrm>
          <a:prstGeom prst="rect">
            <a:avLst/>
          </a:prstGeom>
          <a:noFill/>
          <a:ln>
            <a:noFill/>
          </a:ln>
        </p:spPr>
      </p:pic>
      <p:pic>
        <p:nvPicPr>
          <p:cNvPr id="15" name="Google Shape;263;p16" descr="Netflix-Logo.png"/>
          <p:cNvPicPr preferRelativeResize="0"/>
          <p:nvPr/>
        </p:nvPicPr>
        <p:blipFill rotWithShape="1">
          <a:blip r:embed="rId8">
            <a:alphaModFix/>
          </a:blip>
          <a:srcRect/>
          <a:stretch/>
        </p:blipFill>
        <p:spPr>
          <a:xfrm>
            <a:off x="4849236" y="873791"/>
            <a:ext cx="3048001" cy="1714501"/>
          </a:xfrm>
          <a:prstGeom prst="rect">
            <a:avLst/>
          </a:prstGeom>
          <a:noFill/>
          <a:ln>
            <a:noFill/>
          </a:ln>
        </p:spPr>
      </p:pic>
      <p:pic>
        <p:nvPicPr>
          <p:cNvPr id="16" name="Google Shape;262;p16" descr="NASA_Worm_logo.svg_.png"/>
          <p:cNvPicPr preferRelativeResize="0"/>
          <p:nvPr/>
        </p:nvPicPr>
        <p:blipFill rotWithShape="1">
          <a:blip r:embed="rId9">
            <a:alphaModFix/>
          </a:blip>
          <a:srcRect/>
          <a:stretch/>
        </p:blipFill>
        <p:spPr>
          <a:xfrm>
            <a:off x="5629073" y="2412959"/>
            <a:ext cx="3200399" cy="882611"/>
          </a:xfrm>
          <a:prstGeom prst="rect">
            <a:avLst/>
          </a:prstGeom>
          <a:noFill/>
          <a:ln>
            <a:noFill/>
          </a:ln>
        </p:spPr>
      </p:pic>
      <p:pic>
        <p:nvPicPr>
          <p:cNvPr id="17" name="Google Shape;260;p16" descr="YouTube-Logo.png"/>
          <p:cNvPicPr preferRelativeResize="0"/>
          <p:nvPr/>
        </p:nvPicPr>
        <p:blipFill rotWithShape="1">
          <a:blip r:embed="rId10">
            <a:alphaModFix/>
          </a:blip>
          <a:srcRect/>
          <a:stretch/>
        </p:blipFill>
        <p:spPr>
          <a:xfrm>
            <a:off x="4925439" y="3159865"/>
            <a:ext cx="2895599" cy="1628775"/>
          </a:xfrm>
          <a:prstGeom prst="rect">
            <a:avLst/>
          </a:prstGeom>
          <a:noFill/>
          <a:ln>
            <a:noFill/>
          </a:ln>
        </p:spPr>
      </p:pic>
      <p:pic>
        <p:nvPicPr>
          <p:cNvPr id="18" name="Google Shape;261;p16" descr="Dropbox_Logo_01.svg.png"/>
          <p:cNvPicPr preferRelativeResize="0"/>
          <p:nvPr/>
        </p:nvPicPr>
        <p:blipFill rotWithShape="1">
          <a:blip r:embed="rId11">
            <a:alphaModFix/>
          </a:blip>
          <a:srcRect/>
          <a:stretch/>
        </p:blipFill>
        <p:spPr>
          <a:xfrm>
            <a:off x="5211299" y="4679507"/>
            <a:ext cx="3757604" cy="1079268"/>
          </a:xfrm>
          <a:prstGeom prst="rect">
            <a:avLst/>
          </a:prstGeom>
          <a:noFill/>
          <a:ln>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sp>
        <p:nvSpPr>
          <p:cNvPr id="7" name="6 Rectángulo"/>
          <p:cNvSpPr/>
          <p:nvPr/>
        </p:nvSpPr>
        <p:spPr>
          <a:xfrm>
            <a:off x="1191491" y="3066472"/>
            <a:ext cx="4304146" cy="41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7236691" y="3773054"/>
            <a:ext cx="4304146" cy="41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0" name="Picture 2" descr="https://www.desarrollolibre.net/public/images/example/flask/configurar-los-cors-en-flask.png"/>
          <p:cNvPicPr>
            <a:picLocks noChangeAspect="1" noChangeArrowheads="1"/>
          </p:cNvPicPr>
          <p:nvPr/>
        </p:nvPicPr>
        <p:blipFill>
          <a:blip r:embed="rId3"/>
          <a:srcRect/>
          <a:stretch>
            <a:fillRect/>
          </a:stretch>
        </p:blipFill>
        <p:spPr bwMode="auto">
          <a:xfrm>
            <a:off x="0" y="2894"/>
            <a:ext cx="7841673" cy="5649761"/>
          </a:xfrm>
          <a:prstGeom prst="rect">
            <a:avLst/>
          </a:prstGeom>
          <a:noFill/>
        </p:spPr>
      </p:pic>
      <p:sp>
        <p:nvSpPr>
          <p:cNvPr id="8" name="7 CuadroTexto"/>
          <p:cNvSpPr txBox="1"/>
          <p:nvPr/>
        </p:nvSpPr>
        <p:spPr>
          <a:xfrm>
            <a:off x="8017164" y="748146"/>
            <a:ext cx="3500582" cy="4093428"/>
          </a:xfrm>
          <a:prstGeom prst="rect">
            <a:avLst/>
          </a:prstGeom>
          <a:noFill/>
        </p:spPr>
        <p:txBody>
          <a:bodyPr wrap="square" rtlCol="0">
            <a:spAutoFit/>
          </a:bodyPr>
          <a:lstStyle/>
          <a:p>
            <a:r>
              <a:rPr lang="es-ES" sz="2000" i="1" dirty="0" smtClean="0"/>
              <a:t>El Intercambio de Recursos de Origen </a:t>
            </a:r>
            <a:r>
              <a:rPr lang="es-ES" sz="2400" i="1" dirty="0" smtClean="0"/>
              <a:t>Cruzado (CORS (en-US)) es un mecanismo que  permite configurar un servidor para obtener permisos para acceder a recursos seleccionados de dicho servidor a un origen distinto (dominio).</a:t>
            </a:r>
            <a:endParaRPr lang="es-ES" sz="2000"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sp>
        <p:nvSpPr>
          <p:cNvPr id="7" name="6 Rectángulo"/>
          <p:cNvSpPr/>
          <p:nvPr/>
        </p:nvSpPr>
        <p:spPr>
          <a:xfrm>
            <a:off x="1191491" y="3066472"/>
            <a:ext cx="4304146" cy="41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7236691" y="3773054"/>
            <a:ext cx="4304146" cy="41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266" name="Picture 2"/>
          <p:cNvPicPr>
            <a:picLocks noChangeAspect="1" noChangeArrowheads="1"/>
          </p:cNvPicPr>
          <p:nvPr/>
        </p:nvPicPr>
        <p:blipFill>
          <a:blip r:embed="rId3"/>
          <a:srcRect/>
          <a:stretch>
            <a:fillRect/>
          </a:stretch>
        </p:blipFill>
        <p:spPr bwMode="auto">
          <a:xfrm>
            <a:off x="1056409" y="1011959"/>
            <a:ext cx="10134600" cy="4686300"/>
          </a:xfrm>
          <a:prstGeom prst="rect">
            <a:avLst/>
          </a:prstGeom>
          <a:noFill/>
          <a:ln w="9525">
            <a:noFill/>
            <a:miter lim="800000"/>
            <a:headEnd/>
            <a:tailEnd/>
          </a:ln>
          <a:effectLst/>
        </p:spPr>
      </p:pic>
      <p:sp>
        <p:nvSpPr>
          <p:cNvPr id="10" name="9 CuadroTexto"/>
          <p:cNvSpPr txBox="1"/>
          <p:nvPr/>
        </p:nvSpPr>
        <p:spPr>
          <a:xfrm>
            <a:off x="1625600" y="350982"/>
            <a:ext cx="9227127" cy="646331"/>
          </a:xfrm>
          <a:prstGeom prst="rect">
            <a:avLst/>
          </a:prstGeom>
          <a:noFill/>
        </p:spPr>
        <p:txBody>
          <a:bodyPr wrap="square" rtlCol="0">
            <a:spAutoFit/>
          </a:bodyPr>
          <a:lstStyle/>
          <a:p>
            <a:pPr algn="ctr"/>
            <a:r>
              <a:rPr lang="es-US" sz="3600" dirty="0" smtClean="0">
                <a:latin typeface="Nunito" charset="0"/>
              </a:rPr>
              <a:t>Consumir API desde Java Script</a:t>
            </a:r>
            <a:endParaRPr lang="es-ES" sz="3600" dirty="0">
              <a:latin typeface="Nunito"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sp>
        <p:nvSpPr>
          <p:cNvPr id="7" name="6 Rectángulo"/>
          <p:cNvSpPr/>
          <p:nvPr/>
        </p:nvSpPr>
        <p:spPr>
          <a:xfrm>
            <a:off x="1191491" y="3066472"/>
            <a:ext cx="4304146" cy="41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7236691" y="3773054"/>
            <a:ext cx="4304146" cy="41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4852" name="Picture 4" descr="https://www.desarrollolibre.net/public/images/example/flask/errors_cors.png"/>
          <p:cNvPicPr>
            <a:picLocks noChangeAspect="1" noChangeArrowheads="1"/>
          </p:cNvPicPr>
          <p:nvPr/>
        </p:nvPicPr>
        <p:blipFill>
          <a:blip r:embed="rId3"/>
          <a:srcRect/>
          <a:stretch>
            <a:fillRect/>
          </a:stretch>
        </p:blipFill>
        <p:spPr bwMode="auto">
          <a:xfrm>
            <a:off x="1069976" y="2874674"/>
            <a:ext cx="9727334" cy="2928300"/>
          </a:xfrm>
          <a:prstGeom prst="rect">
            <a:avLst/>
          </a:prstGeom>
          <a:noFill/>
        </p:spPr>
      </p:pic>
      <p:pic>
        <p:nvPicPr>
          <p:cNvPr id="10242" name="Picture 2"/>
          <p:cNvPicPr>
            <a:picLocks noChangeAspect="1" noChangeArrowheads="1"/>
          </p:cNvPicPr>
          <p:nvPr/>
        </p:nvPicPr>
        <p:blipFill>
          <a:blip r:embed="rId4"/>
          <a:srcRect/>
          <a:stretch>
            <a:fillRect/>
          </a:stretch>
        </p:blipFill>
        <p:spPr bwMode="auto">
          <a:xfrm>
            <a:off x="1372176" y="0"/>
            <a:ext cx="9410700" cy="2790825"/>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g11227e0e56f_2_127"/>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1031" name="Google Shape;1031;g11227e0e56f_2_127"/>
          <p:cNvPicPr preferRelativeResize="0"/>
          <p:nvPr/>
        </p:nvPicPr>
        <p:blipFill>
          <a:blip r:embed="rId4">
            <a:alphaModFix/>
          </a:blip>
          <a:stretch>
            <a:fillRect/>
          </a:stretch>
        </p:blipFill>
        <p:spPr>
          <a:xfrm>
            <a:off x="4632381" y="6145714"/>
            <a:ext cx="2494226" cy="510183"/>
          </a:xfrm>
          <a:prstGeom prst="rect">
            <a:avLst/>
          </a:prstGeom>
          <a:noFill/>
          <a:ln>
            <a:noFill/>
          </a:ln>
        </p:spPr>
      </p:pic>
      <p:sp>
        <p:nvSpPr>
          <p:cNvPr id="1033" name="Google Shape;1033;g11227e0e56f_2_127"/>
          <p:cNvSpPr txBox="1"/>
          <p:nvPr/>
        </p:nvSpPr>
        <p:spPr>
          <a:xfrm>
            <a:off x="855900" y="3721275"/>
            <a:ext cx="4191000" cy="1692741"/>
          </a:xfrm>
          <a:prstGeom prst="rect">
            <a:avLst/>
          </a:prstGeom>
          <a:noFill/>
          <a:ln>
            <a:noFill/>
          </a:ln>
        </p:spPr>
        <p:txBody>
          <a:bodyPr spcFirstLastPara="1" wrap="square" lIns="91425" tIns="91425" rIns="91425" bIns="91425" anchor="t" anchorCtr="0">
            <a:spAutoFit/>
          </a:bodyPr>
          <a:lstStyle/>
          <a:p>
            <a:pPr lvl="0" algn="just"/>
            <a:r>
              <a:rPr lang="es-ES" b="1" dirty="0" err="1" smtClean="0">
                <a:latin typeface="Nunito" charset="0"/>
              </a:rPr>
              <a:t>Postman</a:t>
            </a:r>
            <a:r>
              <a:rPr lang="es-ES" dirty="0" smtClean="0">
                <a:latin typeface="Nunito" charset="0"/>
              </a:rPr>
              <a:t> es una aplicación </a:t>
            </a:r>
            <a:r>
              <a:rPr lang="es-ES" b="1" dirty="0" smtClean="0">
                <a:latin typeface="Nunito" charset="0"/>
              </a:rPr>
              <a:t>que</a:t>
            </a:r>
            <a:r>
              <a:rPr lang="es-ES" dirty="0" smtClean="0">
                <a:latin typeface="Nunito" charset="0"/>
              </a:rPr>
              <a:t> nos permite realizar pruebas API. Es un cliente HTTP </a:t>
            </a:r>
            <a:r>
              <a:rPr lang="es-ES" b="1" dirty="0" smtClean="0">
                <a:latin typeface="Nunito" charset="0"/>
              </a:rPr>
              <a:t>que</a:t>
            </a:r>
            <a:r>
              <a:rPr lang="es-ES" dirty="0" smtClean="0">
                <a:latin typeface="Nunito" charset="0"/>
              </a:rPr>
              <a:t> nos da la posibilidad de testear 'HTTP </a:t>
            </a:r>
            <a:r>
              <a:rPr lang="es-ES" dirty="0" err="1" smtClean="0">
                <a:latin typeface="Nunito" charset="0"/>
              </a:rPr>
              <a:t>requests</a:t>
            </a:r>
            <a:r>
              <a:rPr lang="es-ES" dirty="0" smtClean="0">
                <a:latin typeface="Nunito" charset="0"/>
              </a:rPr>
              <a:t>' a través de una interfaz gráfica de usuario, por medio de la cual obtendremos diferentes tipos de respuesta </a:t>
            </a:r>
            <a:r>
              <a:rPr lang="es-ES" b="1" dirty="0" smtClean="0">
                <a:latin typeface="Nunito" charset="0"/>
              </a:rPr>
              <a:t>que</a:t>
            </a:r>
            <a:r>
              <a:rPr lang="es-ES" dirty="0" smtClean="0">
                <a:latin typeface="Nunito" charset="0"/>
              </a:rPr>
              <a:t> posteriormente deberán ser validados.</a:t>
            </a:r>
            <a:endParaRPr>
              <a:latin typeface="Nunito" charset="0"/>
            </a:endParaRPr>
          </a:p>
        </p:txBody>
      </p:sp>
      <p:pic>
        <p:nvPicPr>
          <p:cNvPr id="3074" name="Picture 2"/>
          <p:cNvPicPr>
            <a:picLocks noChangeAspect="1" noChangeArrowheads="1"/>
          </p:cNvPicPr>
          <p:nvPr/>
        </p:nvPicPr>
        <p:blipFill>
          <a:blip r:embed="rId5"/>
          <a:srcRect/>
          <a:stretch>
            <a:fillRect/>
          </a:stretch>
        </p:blipFill>
        <p:spPr bwMode="auto">
          <a:xfrm>
            <a:off x="5560826" y="1430817"/>
            <a:ext cx="6434942" cy="3353834"/>
          </a:xfrm>
          <a:prstGeom prst="rect">
            <a:avLst/>
          </a:prstGeom>
          <a:noFill/>
          <a:ln w="9525">
            <a:noFill/>
            <a:miter lim="800000"/>
            <a:headEnd/>
            <a:tailEnd/>
          </a:ln>
          <a:effectLst/>
        </p:spPr>
      </p:pic>
      <p:pic>
        <p:nvPicPr>
          <p:cNvPr id="3076" name="Picture 4" descr="Actualizando Postman en Ubuntu… | by Ludim | Medium"/>
          <p:cNvPicPr>
            <a:picLocks noChangeAspect="1" noChangeArrowheads="1"/>
          </p:cNvPicPr>
          <p:nvPr/>
        </p:nvPicPr>
        <p:blipFill>
          <a:blip r:embed="rId6"/>
          <a:srcRect/>
          <a:stretch>
            <a:fillRect/>
          </a:stretch>
        </p:blipFill>
        <p:spPr bwMode="auto">
          <a:xfrm>
            <a:off x="584790" y="1865017"/>
            <a:ext cx="4540103" cy="1812258"/>
          </a:xfrm>
          <a:prstGeom prst="rect">
            <a:avLst/>
          </a:prstGeom>
          <a:noFill/>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g11227e0e56f_2_127"/>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1031" name="Google Shape;1031;g11227e0e56f_2_127"/>
          <p:cNvPicPr preferRelativeResize="0"/>
          <p:nvPr/>
        </p:nvPicPr>
        <p:blipFill>
          <a:blip r:embed="rId4">
            <a:alphaModFix/>
          </a:blip>
          <a:stretch>
            <a:fillRect/>
          </a:stretch>
        </p:blipFill>
        <p:spPr>
          <a:xfrm>
            <a:off x="4632381" y="6145714"/>
            <a:ext cx="2494226" cy="510183"/>
          </a:xfrm>
          <a:prstGeom prst="rect">
            <a:avLst/>
          </a:prstGeom>
          <a:noFill/>
          <a:ln>
            <a:noFill/>
          </a:ln>
        </p:spPr>
      </p:pic>
      <p:sp>
        <p:nvSpPr>
          <p:cNvPr id="1033" name="Google Shape;1033;g11227e0e56f_2_127"/>
          <p:cNvSpPr txBox="1"/>
          <p:nvPr/>
        </p:nvSpPr>
        <p:spPr>
          <a:xfrm>
            <a:off x="855900" y="3721275"/>
            <a:ext cx="4191000" cy="1692741"/>
          </a:xfrm>
          <a:prstGeom prst="rect">
            <a:avLst/>
          </a:prstGeom>
          <a:noFill/>
          <a:ln>
            <a:noFill/>
          </a:ln>
        </p:spPr>
        <p:txBody>
          <a:bodyPr spcFirstLastPara="1" wrap="square" lIns="91425" tIns="91425" rIns="91425" bIns="91425" anchor="t" anchorCtr="0">
            <a:spAutoFit/>
          </a:bodyPr>
          <a:lstStyle/>
          <a:p>
            <a:pPr lvl="0" algn="just"/>
            <a:r>
              <a:rPr lang="es-ES" b="1" dirty="0" err="1" smtClean="0">
                <a:latin typeface="Nunito" charset="0"/>
              </a:rPr>
              <a:t>Postman</a:t>
            </a:r>
            <a:r>
              <a:rPr lang="es-ES" dirty="0" smtClean="0">
                <a:latin typeface="Nunito" charset="0"/>
              </a:rPr>
              <a:t> es una aplicación </a:t>
            </a:r>
            <a:r>
              <a:rPr lang="es-ES" b="1" dirty="0" smtClean="0">
                <a:latin typeface="Nunito" charset="0"/>
              </a:rPr>
              <a:t>que</a:t>
            </a:r>
            <a:r>
              <a:rPr lang="es-ES" dirty="0" smtClean="0">
                <a:latin typeface="Nunito" charset="0"/>
              </a:rPr>
              <a:t> nos permite realizar pruebas API. Es un cliente HTTP </a:t>
            </a:r>
            <a:r>
              <a:rPr lang="es-ES" b="1" dirty="0" smtClean="0">
                <a:latin typeface="Nunito" charset="0"/>
              </a:rPr>
              <a:t>que</a:t>
            </a:r>
            <a:r>
              <a:rPr lang="es-ES" dirty="0" smtClean="0">
                <a:latin typeface="Nunito" charset="0"/>
              </a:rPr>
              <a:t> nos da la posibilidad de testear 'HTTP </a:t>
            </a:r>
            <a:r>
              <a:rPr lang="es-ES" dirty="0" err="1" smtClean="0">
                <a:latin typeface="Nunito" charset="0"/>
              </a:rPr>
              <a:t>requests</a:t>
            </a:r>
            <a:r>
              <a:rPr lang="es-ES" dirty="0" smtClean="0">
                <a:latin typeface="Nunito" charset="0"/>
              </a:rPr>
              <a:t>' a través de una interfaz gráfica de usuario, por medio de la cual obtendremos diferentes tipos de respuesta </a:t>
            </a:r>
            <a:r>
              <a:rPr lang="es-ES" b="1" dirty="0" smtClean="0">
                <a:latin typeface="Nunito" charset="0"/>
              </a:rPr>
              <a:t>que</a:t>
            </a:r>
            <a:r>
              <a:rPr lang="es-ES" dirty="0" smtClean="0">
                <a:latin typeface="Nunito" charset="0"/>
              </a:rPr>
              <a:t> posteriormente deberán ser validados.</a:t>
            </a:r>
            <a:endParaRPr>
              <a:latin typeface="Nunito" charset="0"/>
            </a:endParaRPr>
          </a:p>
        </p:txBody>
      </p:sp>
      <p:grpSp>
        <p:nvGrpSpPr>
          <p:cNvPr id="9" name="8 Grupo"/>
          <p:cNvGrpSpPr/>
          <p:nvPr/>
        </p:nvGrpSpPr>
        <p:grpSpPr>
          <a:xfrm>
            <a:off x="5571460" y="1149741"/>
            <a:ext cx="6620540" cy="3783765"/>
            <a:chOff x="5465308" y="1202904"/>
            <a:chExt cx="6726692" cy="3783765"/>
          </a:xfrm>
        </p:grpSpPr>
        <p:pic>
          <p:nvPicPr>
            <p:cNvPr id="319490" name="Picture 2" descr="Python Django + Postgre SQL + Vue JS | full-stack app tutorial - YouTube"/>
            <p:cNvPicPr>
              <a:picLocks noChangeAspect="1" noChangeArrowheads="1"/>
            </p:cNvPicPr>
            <p:nvPr/>
          </p:nvPicPr>
          <p:blipFill>
            <a:blip r:embed="rId5"/>
            <a:srcRect/>
            <a:stretch>
              <a:fillRect/>
            </a:stretch>
          </p:blipFill>
          <p:spPr bwMode="auto">
            <a:xfrm>
              <a:off x="5465308" y="1202904"/>
              <a:ext cx="6726692" cy="3783765"/>
            </a:xfrm>
            <a:prstGeom prst="rect">
              <a:avLst/>
            </a:prstGeom>
            <a:noFill/>
          </p:spPr>
        </p:pic>
        <p:pic>
          <p:nvPicPr>
            <p:cNvPr id="319492" name="Picture 4" descr="Flask Framework de Python)"/>
            <p:cNvPicPr>
              <a:picLocks noChangeAspect="1" noChangeArrowheads="1"/>
            </p:cNvPicPr>
            <p:nvPr/>
          </p:nvPicPr>
          <p:blipFill>
            <a:blip r:embed="rId6"/>
            <a:srcRect l="19128" t="14450" r="22319" b="26365"/>
            <a:stretch>
              <a:fillRect/>
            </a:stretch>
          </p:blipFill>
          <p:spPr bwMode="auto">
            <a:xfrm>
              <a:off x="7400261" y="1722475"/>
              <a:ext cx="2806996" cy="2020186"/>
            </a:xfrm>
            <a:prstGeom prst="rect">
              <a:avLst/>
            </a:prstGeom>
            <a:noFill/>
          </p:spPr>
        </p:pic>
      </p:grpSp>
      <p:pic>
        <p:nvPicPr>
          <p:cNvPr id="319494" name="Picture 6" descr="Rol TicJob: Desarrollador Fullstack » ZonaTicJob en MCPRO"/>
          <p:cNvPicPr>
            <a:picLocks noChangeAspect="1" noChangeArrowheads="1"/>
          </p:cNvPicPr>
          <p:nvPr/>
        </p:nvPicPr>
        <p:blipFill>
          <a:blip r:embed="rId7"/>
          <a:srcRect b="15238"/>
          <a:stretch>
            <a:fillRect/>
          </a:stretch>
        </p:blipFill>
        <p:spPr bwMode="auto">
          <a:xfrm>
            <a:off x="169146" y="2857537"/>
            <a:ext cx="5467069" cy="2405580"/>
          </a:xfrm>
          <a:prstGeom prst="rect">
            <a:avLst/>
          </a:prstGeom>
          <a:noFill/>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g11227e0e56f_2_127"/>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1031" name="Google Shape;1031;g11227e0e56f_2_127"/>
          <p:cNvPicPr preferRelativeResize="0"/>
          <p:nvPr/>
        </p:nvPicPr>
        <p:blipFill>
          <a:blip r:embed="rId4">
            <a:alphaModFix/>
          </a:blip>
          <a:stretch>
            <a:fillRect/>
          </a:stretch>
        </p:blipFill>
        <p:spPr>
          <a:xfrm>
            <a:off x="4632381" y="6145714"/>
            <a:ext cx="2494226" cy="510183"/>
          </a:xfrm>
          <a:prstGeom prst="rect">
            <a:avLst/>
          </a:prstGeom>
          <a:noFill/>
          <a:ln>
            <a:noFill/>
          </a:ln>
        </p:spPr>
      </p:pic>
      <p:sp>
        <p:nvSpPr>
          <p:cNvPr id="1033" name="Google Shape;1033;g11227e0e56f_2_127"/>
          <p:cNvSpPr txBox="1"/>
          <p:nvPr/>
        </p:nvSpPr>
        <p:spPr>
          <a:xfrm>
            <a:off x="855900" y="3721275"/>
            <a:ext cx="4191000" cy="1692741"/>
          </a:xfrm>
          <a:prstGeom prst="rect">
            <a:avLst/>
          </a:prstGeom>
          <a:noFill/>
          <a:ln>
            <a:noFill/>
          </a:ln>
        </p:spPr>
        <p:txBody>
          <a:bodyPr spcFirstLastPara="1" wrap="square" lIns="91425" tIns="91425" rIns="91425" bIns="91425" anchor="t" anchorCtr="0">
            <a:spAutoFit/>
          </a:bodyPr>
          <a:lstStyle/>
          <a:p>
            <a:pPr lvl="0" algn="just"/>
            <a:r>
              <a:rPr lang="es-ES" b="1" dirty="0" err="1" smtClean="0">
                <a:latin typeface="Nunito" charset="0"/>
              </a:rPr>
              <a:t>Postman</a:t>
            </a:r>
            <a:r>
              <a:rPr lang="es-ES" dirty="0" smtClean="0">
                <a:latin typeface="Nunito" charset="0"/>
              </a:rPr>
              <a:t> es una aplicación </a:t>
            </a:r>
            <a:r>
              <a:rPr lang="es-ES" b="1" dirty="0" smtClean="0">
                <a:latin typeface="Nunito" charset="0"/>
              </a:rPr>
              <a:t>que</a:t>
            </a:r>
            <a:r>
              <a:rPr lang="es-ES" dirty="0" smtClean="0">
                <a:latin typeface="Nunito" charset="0"/>
              </a:rPr>
              <a:t> nos permite realizar pruebas API. Es un cliente HTTP </a:t>
            </a:r>
            <a:r>
              <a:rPr lang="es-ES" b="1" dirty="0" smtClean="0">
                <a:latin typeface="Nunito" charset="0"/>
              </a:rPr>
              <a:t>que</a:t>
            </a:r>
            <a:r>
              <a:rPr lang="es-ES" dirty="0" smtClean="0">
                <a:latin typeface="Nunito" charset="0"/>
              </a:rPr>
              <a:t> nos da la posibilidad de testear 'HTTP </a:t>
            </a:r>
            <a:r>
              <a:rPr lang="es-ES" dirty="0" err="1" smtClean="0">
                <a:latin typeface="Nunito" charset="0"/>
              </a:rPr>
              <a:t>requests</a:t>
            </a:r>
            <a:r>
              <a:rPr lang="es-ES" dirty="0" smtClean="0">
                <a:latin typeface="Nunito" charset="0"/>
              </a:rPr>
              <a:t>' a través de una interfaz gráfica de usuario, por medio de la cual obtendremos diferentes tipos de respuesta </a:t>
            </a:r>
            <a:r>
              <a:rPr lang="es-ES" b="1" dirty="0" smtClean="0">
                <a:latin typeface="Nunito" charset="0"/>
              </a:rPr>
              <a:t>que</a:t>
            </a:r>
            <a:r>
              <a:rPr lang="es-ES" dirty="0" smtClean="0">
                <a:latin typeface="Nunito" charset="0"/>
              </a:rPr>
              <a:t> posteriormente deberán ser validados.</a:t>
            </a:r>
            <a:endParaRPr>
              <a:latin typeface="Nunito" charset="0"/>
            </a:endParaRPr>
          </a:p>
        </p:txBody>
      </p:sp>
      <p:grpSp>
        <p:nvGrpSpPr>
          <p:cNvPr id="2" name="8 Grupo"/>
          <p:cNvGrpSpPr/>
          <p:nvPr/>
        </p:nvGrpSpPr>
        <p:grpSpPr>
          <a:xfrm>
            <a:off x="5571460" y="1149741"/>
            <a:ext cx="6620540" cy="3783765"/>
            <a:chOff x="5465308" y="1202904"/>
            <a:chExt cx="6726692" cy="3783765"/>
          </a:xfrm>
        </p:grpSpPr>
        <p:pic>
          <p:nvPicPr>
            <p:cNvPr id="319490" name="Picture 2" descr="Python Django + Postgre SQL + Vue JS | full-stack app tutorial - YouTube"/>
            <p:cNvPicPr>
              <a:picLocks noChangeAspect="1" noChangeArrowheads="1"/>
            </p:cNvPicPr>
            <p:nvPr/>
          </p:nvPicPr>
          <p:blipFill>
            <a:blip r:embed="rId5"/>
            <a:srcRect/>
            <a:stretch>
              <a:fillRect/>
            </a:stretch>
          </p:blipFill>
          <p:spPr bwMode="auto">
            <a:xfrm>
              <a:off x="5465308" y="1202904"/>
              <a:ext cx="6726692" cy="3783765"/>
            </a:xfrm>
            <a:prstGeom prst="rect">
              <a:avLst/>
            </a:prstGeom>
            <a:noFill/>
          </p:spPr>
        </p:pic>
        <p:pic>
          <p:nvPicPr>
            <p:cNvPr id="319492" name="Picture 4" descr="Flask Framework de Python)"/>
            <p:cNvPicPr>
              <a:picLocks noChangeAspect="1" noChangeArrowheads="1"/>
            </p:cNvPicPr>
            <p:nvPr/>
          </p:nvPicPr>
          <p:blipFill>
            <a:blip r:embed="rId6"/>
            <a:srcRect l="19128" t="14450" r="22319" b="26365"/>
            <a:stretch>
              <a:fillRect/>
            </a:stretch>
          </p:blipFill>
          <p:spPr bwMode="auto">
            <a:xfrm>
              <a:off x="7400261" y="1722475"/>
              <a:ext cx="2806996" cy="2020186"/>
            </a:xfrm>
            <a:prstGeom prst="rect">
              <a:avLst/>
            </a:prstGeom>
            <a:noFill/>
          </p:spPr>
        </p:pic>
      </p:grpSp>
      <p:pic>
        <p:nvPicPr>
          <p:cNvPr id="319494" name="Picture 6" descr="Rol TicJob: Desarrollador Fullstack » ZonaTicJob en MCPRO"/>
          <p:cNvPicPr>
            <a:picLocks noChangeAspect="1" noChangeArrowheads="1"/>
          </p:cNvPicPr>
          <p:nvPr/>
        </p:nvPicPr>
        <p:blipFill>
          <a:blip r:embed="rId7"/>
          <a:srcRect b="15238"/>
          <a:stretch>
            <a:fillRect/>
          </a:stretch>
        </p:blipFill>
        <p:spPr bwMode="auto">
          <a:xfrm>
            <a:off x="169146" y="2857537"/>
            <a:ext cx="5467069" cy="2405580"/>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g11227e0e56f_2_117"/>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1014" name="Google Shape;1014;g11227e0e56f_2_117"/>
          <p:cNvPicPr preferRelativeResize="0"/>
          <p:nvPr/>
        </p:nvPicPr>
        <p:blipFill>
          <a:blip r:embed="rId4">
            <a:alphaModFix/>
          </a:blip>
          <a:stretch>
            <a:fillRect/>
          </a:stretch>
        </p:blipFill>
        <p:spPr>
          <a:xfrm>
            <a:off x="4632381" y="6145714"/>
            <a:ext cx="2494226" cy="510183"/>
          </a:xfrm>
          <a:prstGeom prst="rect">
            <a:avLst/>
          </a:prstGeom>
          <a:noFill/>
          <a:ln>
            <a:noFill/>
          </a:ln>
        </p:spPr>
      </p:pic>
      <p:sp>
        <p:nvSpPr>
          <p:cNvPr id="1015" name="Google Shape;1015;g11227e0e56f_2_117"/>
          <p:cNvSpPr txBox="1"/>
          <p:nvPr/>
        </p:nvSpPr>
        <p:spPr>
          <a:xfrm>
            <a:off x="771200" y="1788200"/>
            <a:ext cx="4839000" cy="2387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Calibri"/>
              <a:buNone/>
            </a:pPr>
            <a:r>
              <a:rPr lang="es-PE" sz="4400">
                <a:solidFill>
                  <a:srgbClr val="000000"/>
                </a:solidFill>
                <a:latin typeface="Calibri"/>
                <a:ea typeface="Calibri"/>
                <a:cs typeface="Calibri"/>
                <a:sym typeface="Calibri"/>
              </a:rPr>
              <a:t>Arquitectura MVC</a:t>
            </a:r>
            <a:endParaRPr sz="4400">
              <a:solidFill>
                <a:srgbClr val="000000"/>
              </a:solidFill>
              <a:latin typeface="Calibri"/>
              <a:ea typeface="Calibri"/>
              <a:cs typeface="Calibri"/>
              <a:sym typeface="Calibri"/>
            </a:endParaRPr>
          </a:p>
        </p:txBody>
      </p:sp>
      <p:pic>
        <p:nvPicPr>
          <p:cNvPr id="2050" name="Picture 2"/>
          <p:cNvPicPr>
            <a:picLocks noChangeAspect="1" noChangeArrowheads="1"/>
          </p:cNvPicPr>
          <p:nvPr/>
        </p:nvPicPr>
        <p:blipFill>
          <a:blip r:embed="rId5"/>
          <a:srcRect/>
          <a:stretch>
            <a:fillRect/>
          </a:stretch>
        </p:blipFill>
        <p:spPr bwMode="auto">
          <a:xfrm>
            <a:off x="7563515" y="20372"/>
            <a:ext cx="3295650" cy="6667500"/>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g11227e0e56f_2_127"/>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1031" name="Google Shape;1031;g11227e0e56f_2_127"/>
          <p:cNvPicPr preferRelativeResize="0"/>
          <p:nvPr/>
        </p:nvPicPr>
        <p:blipFill>
          <a:blip r:embed="rId4">
            <a:alphaModFix/>
          </a:blip>
          <a:stretch>
            <a:fillRect/>
          </a:stretch>
        </p:blipFill>
        <p:spPr>
          <a:xfrm>
            <a:off x="4632381" y="6145714"/>
            <a:ext cx="2494226" cy="510183"/>
          </a:xfrm>
          <a:prstGeom prst="rect">
            <a:avLst/>
          </a:prstGeom>
          <a:noFill/>
          <a:ln>
            <a:noFill/>
          </a:ln>
        </p:spPr>
      </p:pic>
      <p:pic>
        <p:nvPicPr>
          <p:cNvPr id="1032" name="Google Shape;1032;g11227e0e56f_2_127"/>
          <p:cNvPicPr preferRelativeResize="0"/>
          <p:nvPr/>
        </p:nvPicPr>
        <p:blipFill>
          <a:blip r:embed="rId5">
            <a:alphaModFix/>
          </a:blip>
          <a:stretch>
            <a:fillRect/>
          </a:stretch>
        </p:blipFill>
        <p:spPr>
          <a:xfrm>
            <a:off x="855900" y="2153023"/>
            <a:ext cx="4190925" cy="1256450"/>
          </a:xfrm>
          <a:prstGeom prst="rect">
            <a:avLst/>
          </a:prstGeom>
          <a:noFill/>
          <a:ln>
            <a:noFill/>
          </a:ln>
        </p:spPr>
      </p:pic>
      <p:sp>
        <p:nvSpPr>
          <p:cNvPr id="1033" name="Google Shape;1033;g11227e0e56f_2_127"/>
          <p:cNvSpPr txBox="1"/>
          <p:nvPr/>
        </p:nvSpPr>
        <p:spPr>
          <a:xfrm>
            <a:off x="855900" y="3721275"/>
            <a:ext cx="4191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a:t>Heroku es una plataforma en la nube que permite a las empresas construir, entregar, supervisar aplicaciones y alojarlas en la nube.</a:t>
            </a:r>
            <a:endParaRPr/>
          </a:p>
        </p:txBody>
      </p:sp>
      <p:pic>
        <p:nvPicPr>
          <p:cNvPr id="1034" name="Google Shape;1034;g11227e0e56f_2_127"/>
          <p:cNvPicPr preferRelativeResize="0"/>
          <p:nvPr/>
        </p:nvPicPr>
        <p:blipFill>
          <a:blip r:embed="rId6">
            <a:alphaModFix/>
          </a:blip>
          <a:stretch>
            <a:fillRect/>
          </a:stretch>
        </p:blipFill>
        <p:spPr>
          <a:xfrm>
            <a:off x="6163500" y="1662924"/>
            <a:ext cx="5474275" cy="31731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1" name="Google Shape;1031;g11227e0e56f_2_127"/>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12290" name="Picture 2"/>
          <p:cNvPicPr>
            <a:picLocks noChangeAspect="1" noChangeArrowheads="1"/>
          </p:cNvPicPr>
          <p:nvPr/>
        </p:nvPicPr>
        <p:blipFill>
          <a:blip r:embed="rId4"/>
          <a:srcRect/>
          <a:stretch>
            <a:fillRect/>
          </a:stretch>
        </p:blipFill>
        <p:spPr bwMode="auto">
          <a:xfrm>
            <a:off x="369888" y="110837"/>
            <a:ext cx="5153025" cy="3000375"/>
          </a:xfrm>
          <a:prstGeom prst="rect">
            <a:avLst/>
          </a:prstGeom>
          <a:noFill/>
          <a:ln w="9525">
            <a:solidFill>
              <a:schemeClr val="accent1"/>
            </a:solidFill>
            <a:miter lim="800000"/>
            <a:headEnd/>
            <a:tailEnd/>
          </a:ln>
          <a:effectLst/>
        </p:spPr>
      </p:pic>
      <p:pic>
        <p:nvPicPr>
          <p:cNvPr id="12291" name="Picture 3"/>
          <p:cNvPicPr>
            <a:picLocks noChangeAspect="1" noChangeArrowheads="1"/>
          </p:cNvPicPr>
          <p:nvPr/>
        </p:nvPicPr>
        <p:blipFill>
          <a:blip r:embed="rId5"/>
          <a:srcRect r="36986"/>
          <a:stretch>
            <a:fillRect/>
          </a:stretch>
        </p:blipFill>
        <p:spPr bwMode="auto">
          <a:xfrm>
            <a:off x="7269018" y="110837"/>
            <a:ext cx="4442691" cy="2974692"/>
          </a:xfrm>
          <a:prstGeom prst="rect">
            <a:avLst/>
          </a:prstGeom>
          <a:noFill/>
          <a:ln w="9525">
            <a:solidFill>
              <a:schemeClr val="accent1"/>
            </a:solidFill>
            <a:miter lim="800000"/>
            <a:headEnd/>
            <a:tailEnd/>
          </a:ln>
          <a:effectLst/>
        </p:spPr>
      </p:pic>
      <p:pic>
        <p:nvPicPr>
          <p:cNvPr id="12292" name="Picture 4"/>
          <p:cNvPicPr>
            <a:picLocks noChangeAspect="1" noChangeArrowheads="1"/>
          </p:cNvPicPr>
          <p:nvPr/>
        </p:nvPicPr>
        <p:blipFill>
          <a:blip r:embed="rId6"/>
          <a:srcRect/>
          <a:stretch>
            <a:fillRect/>
          </a:stretch>
        </p:blipFill>
        <p:spPr bwMode="auto">
          <a:xfrm>
            <a:off x="383021" y="3334326"/>
            <a:ext cx="5140325" cy="3355702"/>
          </a:xfrm>
          <a:prstGeom prst="rect">
            <a:avLst/>
          </a:prstGeom>
          <a:noFill/>
          <a:ln w="9525">
            <a:solidFill>
              <a:schemeClr val="accent1"/>
            </a:solidFill>
            <a:miter lim="800000"/>
            <a:headEnd/>
            <a:tailEnd/>
          </a:ln>
          <a:effectLst/>
        </p:spPr>
      </p:pic>
      <p:pic>
        <p:nvPicPr>
          <p:cNvPr id="12293" name="Picture 5"/>
          <p:cNvPicPr>
            <a:picLocks noChangeAspect="1" noChangeArrowheads="1"/>
          </p:cNvPicPr>
          <p:nvPr/>
        </p:nvPicPr>
        <p:blipFill>
          <a:blip r:embed="rId7"/>
          <a:srcRect/>
          <a:stretch>
            <a:fillRect/>
          </a:stretch>
        </p:blipFill>
        <p:spPr bwMode="auto">
          <a:xfrm>
            <a:off x="6350722" y="3310227"/>
            <a:ext cx="5666113" cy="3330718"/>
          </a:xfrm>
          <a:prstGeom prst="rect">
            <a:avLst/>
          </a:prstGeom>
          <a:noFill/>
          <a:ln w="9525">
            <a:solidFill>
              <a:schemeClr val="accent1"/>
            </a:solid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1" name="Google Shape;1031;g11227e0e56f_2_127"/>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13315" name="Picture 3"/>
          <p:cNvPicPr>
            <a:picLocks noChangeAspect="1" noChangeArrowheads="1"/>
          </p:cNvPicPr>
          <p:nvPr/>
        </p:nvPicPr>
        <p:blipFill>
          <a:blip r:embed="rId4"/>
          <a:srcRect t="9562" r="2348" b="12323"/>
          <a:stretch>
            <a:fillRect/>
          </a:stretch>
        </p:blipFill>
        <p:spPr bwMode="auto">
          <a:xfrm>
            <a:off x="0" y="0"/>
            <a:ext cx="12234106" cy="5458691"/>
          </a:xfrm>
          <a:prstGeom prst="rect">
            <a:avLst/>
          </a:prstGeom>
          <a:noFill/>
          <a:ln w="9525">
            <a:noFill/>
            <a:miter lim="800000"/>
            <a:headEnd/>
            <a:tailEnd/>
          </a:ln>
          <a:effectLst/>
        </p:spPr>
      </p:pic>
      <p:pic>
        <p:nvPicPr>
          <p:cNvPr id="9" name="Google Shape;1030;g11227e0e56f_2_127"/>
          <p:cNvPicPr preferRelativeResize="0"/>
          <p:nvPr/>
        </p:nvPicPr>
        <p:blipFill>
          <a:blip r:embed="rId5">
            <a:alphaModFix/>
          </a:blip>
          <a:stretch>
            <a:fillRect/>
          </a:stretch>
        </p:blipFill>
        <p:spPr>
          <a:xfrm>
            <a:off x="0" y="5954500"/>
            <a:ext cx="12191999" cy="979700"/>
          </a:xfrm>
          <a:prstGeom prst="rect">
            <a:avLst/>
          </a:prstGeom>
          <a:noFill/>
          <a:ln>
            <a:noFill/>
          </a:ln>
        </p:spPr>
      </p:pic>
      <p:pic>
        <p:nvPicPr>
          <p:cNvPr id="10" name="Google Shape;1031;g11227e0e56f_2_127"/>
          <p:cNvPicPr preferRelativeResize="0"/>
          <p:nvPr/>
        </p:nvPicPr>
        <p:blipFill>
          <a:blip r:embed="rId3">
            <a:alphaModFix/>
          </a:blip>
          <a:stretch>
            <a:fillRect/>
          </a:stretch>
        </p:blipFill>
        <p:spPr>
          <a:xfrm>
            <a:off x="4784781" y="6298114"/>
            <a:ext cx="2494226" cy="5101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36" name="Google Shape;273;p17"/>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5" name="Google Shape;203;p10"/>
          <p:cNvPicPr preferRelativeResize="0"/>
          <p:nvPr/>
        </p:nvPicPr>
        <p:blipFill>
          <a:blip r:embed="rId4">
            <a:alphaModFix/>
          </a:blip>
          <a:stretch>
            <a:fillRect/>
          </a:stretch>
        </p:blipFill>
        <p:spPr>
          <a:xfrm>
            <a:off x="10609725" y="3714153"/>
            <a:ext cx="1582275" cy="2511550"/>
          </a:xfrm>
          <a:prstGeom prst="rect">
            <a:avLst/>
          </a:prstGeom>
          <a:noFill/>
          <a:ln>
            <a:noFill/>
          </a:ln>
        </p:spPr>
      </p:pic>
      <p:grpSp>
        <p:nvGrpSpPr>
          <p:cNvPr id="34" name="33 Grupo"/>
          <p:cNvGrpSpPr/>
          <p:nvPr/>
        </p:nvGrpSpPr>
        <p:grpSpPr>
          <a:xfrm>
            <a:off x="3287950" y="0"/>
            <a:ext cx="7110919" cy="6079788"/>
            <a:chOff x="2441277" y="0"/>
            <a:chExt cx="7178419" cy="6858000"/>
          </a:xfrm>
        </p:grpSpPr>
        <p:pic>
          <p:nvPicPr>
            <p:cNvPr id="26" name="25 Imagen" descr="pngegg (24).png"/>
            <p:cNvPicPr>
              <a:picLocks noChangeAspect="1"/>
            </p:cNvPicPr>
            <p:nvPr/>
          </p:nvPicPr>
          <p:blipFill>
            <a:blip r:embed="rId5"/>
            <a:stretch>
              <a:fillRect/>
            </a:stretch>
          </p:blipFill>
          <p:spPr>
            <a:xfrm>
              <a:off x="2572304" y="0"/>
              <a:ext cx="7047392" cy="6858000"/>
            </a:xfrm>
            <a:prstGeom prst="rect">
              <a:avLst/>
            </a:prstGeom>
          </p:spPr>
        </p:pic>
        <p:sp>
          <p:nvSpPr>
            <p:cNvPr id="27" name="26 Rectángulo"/>
            <p:cNvSpPr/>
            <p:nvPr/>
          </p:nvSpPr>
          <p:spPr>
            <a:xfrm>
              <a:off x="4166680" y="540205"/>
              <a:ext cx="3527898" cy="1319253"/>
            </a:xfrm>
            <a:prstGeom prst="rect">
              <a:avLst/>
            </a:prstGeom>
            <a:solidFill>
              <a:schemeClr val="accent5"/>
            </a:solidFill>
          </p:spPr>
          <p:txBody>
            <a:bodyPr wrap="square">
              <a:spAutoFit/>
            </a:bodyPr>
            <a:lstStyle/>
            <a:p>
              <a:pPr marL="742950" lvl="2" indent="-285750">
                <a:spcBef>
                  <a:spcPts val="560"/>
                </a:spcBef>
                <a:buClr>
                  <a:schemeClr val="dk1"/>
                </a:buClr>
                <a:buSzPts val="2800"/>
              </a:pPr>
              <a:r>
                <a:rPr lang="es-ES" dirty="0" smtClean="0">
                  <a:solidFill>
                    <a:schemeClr val="bg1"/>
                  </a:solidFill>
                  <a:latin typeface="Nunito" charset="0"/>
                </a:rPr>
                <a:t>Es una serie de instrucciones lógicas que se le da al computador para que cumpla un propósito  por ejemplo hacer un factura electrónica</a:t>
              </a:r>
              <a:endParaRPr lang="es-ES" dirty="0">
                <a:solidFill>
                  <a:schemeClr val="bg1"/>
                </a:solidFill>
                <a:latin typeface="Nunito" charset="0"/>
              </a:endParaRPr>
            </a:p>
          </p:txBody>
        </p:sp>
        <p:sp>
          <p:nvSpPr>
            <p:cNvPr id="28" name="27 CuadroTexto"/>
            <p:cNvSpPr txBox="1"/>
            <p:nvPr/>
          </p:nvSpPr>
          <p:spPr>
            <a:xfrm>
              <a:off x="2645923" y="768486"/>
              <a:ext cx="1410510" cy="707886"/>
            </a:xfrm>
            <a:prstGeom prst="rect">
              <a:avLst/>
            </a:prstGeom>
            <a:solidFill>
              <a:schemeClr val="bg1"/>
            </a:solidFill>
          </p:spPr>
          <p:txBody>
            <a:bodyPr wrap="square" rtlCol="0">
              <a:spAutoFit/>
            </a:bodyPr>
            <a:lstStyle/>
            <a:p>
              <a:pPr algn="ctr"/>
              <a:r>
                <a:rPr lang="es-US" sz="2000" dirty="0" smtClean="0">
                  <a:solidFill>
                    <a:schemeClr val="tx1"/>
                  </a:solidFill>
                  <a:latin typeface="Nunito Black" charset="0"/>
                </a:rPr>
                <a:t>Programa </a:t>
              </a:r>
            </a:p>
            <a:p>
              <a:pPr algn="ctr"/>
              <a:r>
                <a:rPr lang="es-US" sz="2000" dirty="0" smtClean="0">
                  <a:solidFill>
                    <a:schemeClr val="tx1"/>
                  </a:solidFill>
                  <a:latin typeface="Nunito Black" charset="0"/>
                </a:rPr>
                <a:t>Fuente</a:t>
              </a:r>
              <a:endParaRPr lang="es-ES" sz="2000" dirty="0">
                <a:solidFill>
                  <a:schemeClr val="tx1"/>
                </a:solidFill>
                <a:latin typeface="Nunito Black" charset="0"/>
              </a:endParaRPr>
            </a:p>
          </p:txBody>
        </p:sp>
        <p:sp>
          <p:nvSpPr>
            <p:cNvPr id="29" name="28 Rectángulo"/>
            <p:cNvSpPr/>
            <p:nvPr/>
          </p:nvSpPr>
          <p:spPr>
            <a:xfrm>
              <a:off x="4221804" y="2745141"/>
              <a:ext cx="3527898" cy="1319253"/>
            </a:xfrm>
            <a:prstGeom prst="rect">
              <a:avLst/>
            </a:prstGeom>
            <a:solidFill>
              <a:srgbClr val="FF9900"/>
            </a:solidFill>
          </p:spPr>
          <p:txBody>
            <a:bodyPr wrap="square">
              <a:spAutoFit/>
            </a:bodyPr>
            <a:lstStyle/>
            <a:p>
              <a:pPr marL="742950" lvl="2" indent="-285750">
                <a:spcBef>
                  <a:spcPts val="560"/>
                </a:spcBef>
                <a:buClr>
                  <a:schemeClr val="dk1"/>
                </a:buClr>
                <a:buSzPts val="2800"/>
              </a:pPr>
              <a:r>
                <a:rPr lang="es-US" dirty="0" smtClean="0">
                  <a:solidFill>
                    <a:schemeClr val="bg1"/>
                  </a:solidFill>
                  <a:latin typeface="Nunito" charset="0"/>
                </a:rPr>
                <a:t>Es un programa fuente  que es traducido a lenguaje de máquina por un compilador , para que el computador lo pueda entender</a:t>
              </a:r>
              <a:endParaRPr lang="es-ES" dirty="0">
                <a:solidFill>
                  <a:schemeClr val="bg1"/>
                </a:solidFill>
                <a:latin typeface="Nunito" charset="0"/>
              </a:endParaRPr>
            </a:p>
          </p:txBody>
        </p:sp>
        <p:sp>
          <p:nvSpPr>
            <p:cNvPr id="30" name="29 CuadroTexto"/>
            <p:cNvSpPr txBox="1"/>
            <p:nvPr/>
          </p:nvSpPr>
          <p:spPr>
            <a:xfrm>
              <a:off x="2701047" y="3015574"/>
              <a:ext cx="1410510" cy="707886"/>
            </a:xfrm>
            <a:prstGeom prst="rect">
              <a:avLst/>
            </a:prstGeom>
            <a:solidFill>
              <a:schemeClr val="bg1"/>
            </a:solidFill>
          </p:spPr>
          <p:txBody>
            <a:bodyPr wrap="square" rtlCol="0">
              <a:spAutoFit/>
            </a:bodyPr>
            <a:lstStyle/>
            <a:p>
              <a:pPr algn="ctr"/>
              <a:r>
                <a:rPr lang="es-US" sz="2000" dirty="0" smtClean="0">
                  <a:solidFill>
                    <a:schemeClr val="tx1"/>
                  </a:solidFill>
                  <a:latin typeface="Nunito Black" charset="0"/>
                </a:rPr>
                <a:t>Programa </a:t>
              </a:r>
            </a:p>
            <a:p>
              <a:pPr algn="ctr"/>
              <a:r>
                <a:rPr lang="es-US" sz="2000" dirty="0" smtClean="0">
                  <a:solidFill>
                    <a:schemeClr val="tx1"/>
                  </a:solidFill>
                  <a:latin typeface="Nunito Black" charset="0"/>
                </a:rPr>
                <a:t>Objeto</a:t>
              </a:r>
              <a:endParaRPr lang="es-ES" sz="2000" dirty="0">
                <a:solidFill>
                  <a:schemeClr val="tx1"/>
                </a:solidFill>
                <a:latin typeface="Nunito Black" charset="0"/>
              </a:endParaRPr>
            </a:p>
          </p:txBody>
        </p:sp>
        <p:sp>
          <p:nvSpPr>
            <p:cNvPr id="32" name="31 Rectángulo"/>
            <p:cNvSpPr/>
            <p:nvPr/>
          </p:nvSpPr>
          <p:spPr>
            <a:xfrm>
              <a:off x="4247746" y="5116746"/>
              <a:ext cx="3527898" cy="1076233"/>
            </a:xfrm>
            <a:prstGeom prst="rect">
              <a:avLst/>
            </a:prstGeom>
            <a:solidFill>
              <a:schemeClr val="accent2"/>
            </a:solidFill>
          </p:spPr>
          <p:txBody>
            <a:bodyPr wrap="square">
              <a:spAutoFit/>
            </a:bodyPr>
            <a:lstStyle/>
            <a:p>
              <a:pPr marL="742950" lvl="2" indent="-285750">
                <a:spcBef>
                  <a:spcPts val="560"/>
                </a:spcBef>
                <a:buClr>
                  <a:schemeClr val="dk1"/>
                </a:buClr>
                <a:buSzPts val="2800"/>
              </a:pPr>
              <a:r>
                <a:rPr lang="es-ES" dirty="0" smtClean="0">
                  <a:solidFill>
                    <a:schemeClr val="bg1"/>
                  </a:solidFill>
                  <a:latin typeface="Nunito" charset="0"/>
                </a:rPr>
                <a:t>Convierten un programa fuente a objeto  terminar la compilación de todo el programa para generar un informe de errores.</a:t>
              </a:r>
            </a:p>
          </p:txBody>
        </p:sp>
        <p:sp>
          <p:nvSpPr>
            <p:cNvPr id="33" name="32 CuadroTexto"/>
            <p:cNvSpPr txBox="1"/>
            <p:nvPr/>
          </p:nvSpPr>
          <p:spPr>
            <a:xfrm>
              <a:off x="2441277" y="5389125"/>
              <a:ext cx="1692979" cy="707886"/>
            </a:xfrm>
            <a:prstGeom prst="rect">
              <a:avLst/>
            </a:prstGeom>
            <a:solidFill>
              <a:schemeClr val="bg1"/>
            </a:solidFill>
          </p:spPr>
          <p:txBody>
            <a:bodyPr wrap="square" rtlCol="0" anchor="ctr" anchorCtr="0">
              <a:spAutoFit/>
            </a:bodyPr>
            <a:lstStyle/>
            <a:p>
              <a:pPr algn="ctr"/>
              <a:r>
                <a:rPr lang="es-US" sz="2000" dirty="0" smtClean="0">
                  <a:solidFill>
                    <a:schemeClr val="tx1"/>
                  </a:solidFill>
                  <a:latin typeface="Nunito Black" charset="0"/>
                </a:rPr>
                <a:t>Compilador</a:t>
              </a:r>
            </a:p>
            <a:p>
              <a:pPr algn="ctr"/>
              <a:endParaRPr lang="es-US" sz="2000" dirty="0" smtClean="0">
                <a:solidFill>
                  <a:schemeClr val="tx1"/>
                </a:solidFill>
              </a:endParaRPr>
            </a:p>
          </p:txBody>
        </p:sp>
      </p:grpSp>
      <p:pic>
        <p:nvPicPr>
          <p:cNvPr id="35" name="34 Imagen" descr="pngegg (7).png"/>
          <p:cNvPicPr>
            <a:picLocks noChangeAspect="1"/>
          </p:cNvPicPr>
          <p:nvPr/>
        </p:nvPicPr>
        <p:blipFill>
          <a:blip r:embed="rId6"/>
          <a:stretch>
            <a:fillRect/>
          </a:stretch>
        </p:blipFill>
        <p:spPr>
          <a:xfrm>
            <a:off x="310153" y="4601183"/>
            <a:ext cx="1682890" cy="2033081"/>
          </a:xfrm>
          <a:prstGeom prst="rect">
            <a:avLst/>
          </a:prstGeom>
        </p:spPr>
      </p:pic>
      <p:sp>
        <p:nvSpPr>
          <p:cNvPr id="38" name="Google Shape;258;p16"/>
          <p:cNvSpPr txBox="1">
            <a:spLocks noGrp="1"/>
          </p:cNvSpPr>
          <p:nvPr>
            <p:ph type="title"/>
          </p:nvPr>
        </p:nvSpPr>
        <p:spPr>
          <a:xfrm>
            <a:off x="223736" y="2003899"/>
            <a:ext cx="3210129" cy="1143000"/>
          </a:xfrm>
          <a:prstGeom prst="rect">
            <a:avLst/>
          </a:prstGeom>
          <a:noFill/>
          <a:ln>
            <a:noFill/>
          </a:ln>
        </p:spPr>
        <p:txBody>
          <a:bodyPr spcFirstLastPara="1" wrap="square" lIns="91425" tIns="45700" rIns="91425" bIns="45700" anchor="ctr" anchorCtr="0">
            <a:normAutofit fontScale="90000"/>
          </a:bodyPr>
          <a:lstStyle/>
          <a:p>
            <a:pPr marL="0" lvl="0" indent="0">
              <a:buSzPts val="4400"/>
            </a:pPr>
            <a:r>
              <a:rPr lang="es-US" b="1" dirty="0" smtClean="0">
                <a:latin typeface="Nunito"/>
                <a:ea typeface="Nunito"/>
                <a:cs typeface="Nunito"/>
                <a:sym typeface="Nunito"/>
              </a:rPr>
              <a:t>Algunos conceptos importantes</a:t>
            </a:r>
            <a:endParaRPr lang="es-US" b="1"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1" name="Google Shape;1031;g11227e0e56f_2_127"/>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9" name="Google Shape;1030;g11227e0e56f_2_127"/>
          <p:cNvPicPr preferRelativeResize="0"/>
          <p:nvPr/>
        </p:nvPicPr>
        <p:blipFill>
          <a:blip r:embed="rId4">
            <a:alphaModFix/>
          </a:blip>
          <a:stretch>
            <a:fillRect/>
          </a:stretch>
        </p:blipFill>
        <p:spPr>
          <a:xfrm>
            <a:off x="0" y="5954500"/>
            <a:ext cx="12191999" cy="979700"/>
          </a:xfrm>
          <a:prstGeom prst="rect">
            <a:avLst/>
          </a:prstGeom>
          <a:noFill/>
          <a:ln>
            <a:noFill/>
          </a:ln>
        </p:spPr>
      </p:pic>
      <p:pic>
        <p:nvPicPr>
          <p:cNvPr id="10" name="Google Shape;1031;g11227e0e56f_2_127"/>
          <p:cNvPicPr preferRelativeResize="0"/>
          <p:nvPr/>
        </p:nvPicPr>
        <p:blipFill>
          <a:blip r:embed="rId3">
            <a:alphaModFix/>
          </a:blip>
          <a:stretch>
            <a:fillRect/>
          </a:stretch>
        </p:blipFill>
        <p:spPr>
          <a:xfrm>
            <a:off x="4784781" y="6298114"/>
            <a:ext cx="2494226" cy="510183"/>
          </a:xfrm>
          <a:prstGeom prst="rect">
            <a:avLst/>
          </a:prstGeom>
          <a:noFill/>
          <a:ln>
            <a:noFill/>
          </a:ln>
        </p:spPr>
      </p:pic>
      <p:pic>
        <p:nvPicPr>
          <p:cNvPr id="1026" name="Picture 2"/>
          <p:cNvPicPr>
            <a:picLocks noChangeAspect="1" noChangeArrowheads="1"/>
          </p:cNvPicPr>
          <p:nvPr/>
        </p:nvPicPr>
        <p:blipFill>
          <a:blip r:embed="rId5"/>
          <a:srcRect/>
          <a:stretch>
            <a:fillRect/>
          </a:stretch>
        </p:blipFill>
        <p:spPr bwMode="auto">
          <a:xfrm>
            <a:off x="852777" y="206085"/>
            <a:ext cx="10381755" cy="5095586"/>
          </a:xfrm>
          <a:prstGeom prst="rect">
            <a:avLst/>
          </a:prstGeom>
          <a:noFill/>
          <a:ln w="9525">
            <a:solidFill>
              <a:schemeClr val="accent1"/>
            </a:solidFill>
            <a:miter lim="800000"/>
            <a:headEnd/>
            <a:tailEnd/>
          </a:ln>
          <a:effectLst/>
        </p:spPr>
      </p:pic>
      <p:sp>
        <p:nvSpPr>
          <p:cNvPr id="8" name="7 CuadroTexto"/>
          <p:cNvSpPr txBox="1"/>
          <p:nvPr/>
        </p:nvSpPr>
        <p:spPr>
          <a:xfrm>
            <a:off x="3371272" y="5440219"/>
            <a:ext cx="5551055" cy="400110"/>
          </a:xfrm>
          <a:prstGeom prst="rect">
            <a:avLst/>
          </a:prstGeom>
          <a:noFill/>
        </p:spPr>
        <p:txBody>
          <a:bodyPr wrap="square" rtlCol="0">
            <a:spAutoFit/>
          </a:bodyPr>
          <a:lstStyle/>
          <a:p>
            <a:pPr algn="ctr"/>
            <a:r>
              <a:rPr lang="es-ES" sz="2000" dirty="0" smtClean="0"/>
              <a:t>https://api-grupos.herokuapp.com/</a:t>
            </a:r>
            <a:endParaRPr lang="es-ES" sz="20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1" name="Google Shape;1031;g11227e0e56f_2_127"/>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9" name="Google Shape;1030;g11227e0e56f_2_127"/>
          <p:cNvPicPr preferRelativeResize="0"/>
          <p:nvPr/>
        </p:nvPicPr>
        <p:blipFill>
          <a:blip r:embed="rId4">
            <a:alphaModFix/>
          </a:blip>
          <a:stretch>
            <a:fillRect/>
          </a:stretch>
        </p:blipFill>
        <p:spPr>
          <a:xfrm>
            <a:off x="0" y="5954500"/>
            <a:ext cx="12191999" cy="979700"/>
          </a:xfrm>
          <a:prstGeom prst="rect">
            <a:avLst/>
          </a:prstGeom>
          <a:noFill/>
          <a:ln>
            <a:noFill/>
          </a:ln>
        </p:spPr>
      </p:pic>
      <p:pic>
        <p:nvPicPr>
          <p:cNvPr id="10" name="Google Shape;1031;g11227e0e56f_2_127"/>
          <p:cNvPicPr preferRelativeResize="0"/>
          <p:nvPr/>
        </p:nvPicPr>
        <p:blipFill>
          <a:blip r:embed="rId3">
            <a:alphaModFix/>
          </a:blip>
          <a:stretch>
            <a:fillRect/>
          </a:stretch>
        </p:blipFill>
        <p:spPr>
          <a:xfrm>
            <a:off x="4784781" y="6298114"/>
            <a:ext cx="2494226" cy="510183"/>
          </a:xfrm>
          <a:prstGeom prst="rect">
            <a:avLst/>
          </a:prstGeom>
          <a:noFill/>
          <a:ln>
            <a:noFill/>
          </a:ln>
        </p:spPr>
      </p:pic>
      <p:pic>
        <p:nvPicPr>
          <p:cNvPr id="14338" name="Picture 2"/>
          <p:cNvPicPr>
            <a:picLocks noChangeAspect="1" noChangeArrowheads="1"/>
          </p:cNvPicPr>
          <p:nvPr/>
        </p:nvPicPr>
        <p:blipFill>
          <a:blip r:embed="rId5"/>
          <a:srcRect/>
          <a:stretch>
            <a:fillRect/>
          </a:stretch>
        </p:blipFill>
        <p:spPr bwMode="auto">
          <a:xfrm>
            <a:off x="0" y="-1"/>
            <a:ext cx="7087755" cy="5957455"/>
          </a:xfrm>
          <a:prstGeom prst="rect">
            <a:avLst/>
          </a:prstGeom>
          <a:noFill/>
          <a:ln w="9525">
            <a:noFill/>
            <a:miter lim="800000"/>
            <a:headEnd/>
            <a:tailEnd/>
          </a:ln>
          <a:effectLst/>
        </p:spPr>
      </p:pic>
      <p:pic>
        <p:nvPicPr>
          <p:cNvPr id="14339" name="Picture 3"/>
          <p:cNvPicPr>
            <a:picLocks noChangeAspect="1" noChangeArrowheads="1"/>
          </p:cNvPicPr>
          <p:nvPr/>
        </p:nvPicPr>
        <p:blipFill>
          <a:blip r:embed="rId6"/>
          <a:srcRect/>
          <a:stretch>
            <a:fillRect/>
          </a:stretch>
        </p:blipFill>
        <p:spPr bwMode="auto">
          <a:xfrm>
            <a:off x="7047345" y="0"/>
            <a:ext cx="5144655" cy="5985164"/>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1" name="Google Shape;1031;g11227e0e56f_2_127"/>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9" name="Google Shape;1030;g11227e0e56f_2_127"/>
          <p:cNvPicPr preferRelativeResize="0"/>
          <p:nvPr/>
        </p:nvPicPr>
        <p:blipFill>
          <a:blip r:embed="rId4">
            <a:alphaModFix/>
          </a:blip>
          <a:stretch>
            <a:fillRect/>
          </a:stretch>
        </p:blipFill>
        <p:spPr>
          <a:xfrm>
            <a:off x="0" y="5954500"/>
            <a:ext cx="12191999" cy="979700"/>
          </a:xfrm>
          <a:prstGeom prst="rect">
            <a:avLst/>
          </a:prstGeom>
          <a:noFill/>
          <a:ln>
            <a:noFill/>
          </a:ln>
        </p:spPr>
      </p:pic>
      <p:pic>
        <p:nvPicPr>
          <p:cNvPr id="10" name="Google Shape;1031;g11227e0e56f_2_127"/>
          <p:cNvPicPr preferRelativeResize="0"/>
          <p:nvPr/>
        </p:nvPicPr>
        <p:blipFill>
          <a:blip r:embed="rId3">
            <a:alphaModFix/>
          </a:blip>
          <a:stretch>
            <a:fillRect/>
          </a:stretch>
        </p:blipFill>
        <p:spPr>
          <a:xfrm>
            <a:off x="4784781" y="6298114"/>
            <a:ext cx="2494226" cy="510183"/>
          </a:xfrm>
          <a:prstGeom prst="rect">
            <a:avLst/>
          </a:prstGeom>
          <a:noFill/>
          <a:ln>
            <a:noFill/>
          </a:ln>
        </p:spPr>
      </p:pic>
      <p:pic>
        <p:nvPicPr>
          <p:cNvPr id="2050" name="Picture 2"/>
          <p:cNvPicPr>
            <a:picLocks noChangeAspect="1" noChangeArrowheads="1"/>
          </p:cNvPicPr>
          <p:nvPr/>
        </p:nvPicPr>
        <p:blipFill>
          <a:blip r:embed="rId5"/>
          <a:srcRect/>
          <a:stretch>
            <a:fillRect/>
          </a:stretch>
        </p:blipFill>
        <p:spPr bwMode="auto">
          <a:xfrm>
            <a:off x="0" y="0"/>
            <a:ext cx="12192000" cy="5318125"/>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12</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lvl="0" algn="ctr">
              <a:lnSpc>
                <a:spcPct val="80000"/>
              </a:lnSpc>
              <a:buClr>
                <a:schemeClr val="dk1"/>
              </a:buClr>
              <a:buSzPts val="6400"/>
            </a:pPr>
            <a:r>
              <a:rPr lang="es-ES" sz="3600" b="1" dirty="0" smtClean="0">
                <a:solidFill>
                  <a:schemeClr val="lt1"/>
                </a:solidFill>
                <a:latin typeface="Caveat"/>
                <a:ea typeface="Caveat"/>
                <a:cs typeface="Caveat"/>
                <a:sym typeface="Caveat"/>
              </a:rPr>
              <a:t>Formulario de Login y Registro</a:t>
            </a:r>
            <a:endParaRPr lang="es-ES" sz="3600" b="1" dirty="0" smtClean="0">
              <a:solidFill>
                <a:srgbClr val="47FC97"/>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g11227e0e56f_2_127"/>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1031" name="Google Shape;1031;g11227e0e56f_2_127"/>
          <p:cNvPicPr preferRelativeResize="0"/>
          <p:nvPr/>
        </p:nvPicPr>
        <p:blipFill>
          <a:blip r:embed="rId4">
            <a:alphaModFix/>
          </a:blip>
          <a:stretch>
            <a:fillRect/>
          </a:stretch>
        </p:blipFill>
        <p:spPr>
          <a:xfrm>
            <a:off x="4632381" y="6145714"/>
            <a:ext cx="2494226" cy="510183"/>
          </a:xfrm>
          <a:prstGeom prst="rect">
            <a:avLst/>
          </a:prstGeom>
          <a:noFill/>
          <a:ln>
            <a:noFill/>
          </a:ln>
        </p:spPr>
      </p:pic>
      <p:pic>
        <p:nvPicPr>
          <p:cNvPr id="320514" name="Picture 2"/>
          <p:cNvPicPr>
            <a:picLocks noChangeAspect="1" noChangeArrowheads="1"/>
          </p:cNvPicPr>
          <p:nvPr/>
        </p:nvPicPr>
        <p:blipFill>
          <a:blip r:embed="rId5"/>
          <a:srcRect/>
          <a:stretch>
            <a:fillRect/>
          </a:stretch>
        </p:blipFill>
        <p:spPr bwMode="auto">
          <a:xfrm>
            <a:off x="79442" y="308344"/>
            <a:ext cx="12038127" cy="5252484"/>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grpSp>
        <p:nvGrpSpPr>
          <p:cNvPr id="7" name="6 Grupo"/>
          <p:cNvGrpSpPr/>
          <p:nvPr/>
        </p:nvGrpSpPr>
        <p:grpSpPr>
          <a:xfrm>
            <a:off x="1134142" y="63798"/>
            <a:ext cx="9668537" cy="6145618"/>
            <a:chOff x="1134142" y="63798"/>
            <a:chExt cx="9668537" cy="6145618"/>
          </a:xfrm>
        </p:grpSpPr>
        <p:pic>
          <p:nvPicPr>
            <p:cNvPr id="8" name="7 Imagen" descr="pngegg.png"/>
            <p:cNvPicPr>
              <a:picLocks noChangeAspect="1"/>
            </p:cNvPicPr>
            <p:nvPr/>
          </p:nvPicPr>
          <p:blipFill>
            <a:blip r:embed="rId3"/>
            <a:stretch>
              <a:fillRect/>
            </a:stretch>
          </p:blipFill>
          <p:spPr>
            <a:xfrm>
              <a:off x="1134142" y="63798"/>
              <a:ext cx="9668537" cy="6145618"/>
            </a:xfrm>
            <a:prstGeom prst="rect">
              <a:avLst/>
            </a:prstGeom>
          </p:spPr>
        </p:pic>
        <p:pic>
          <p:nvPicPr>
            <p:cNvPr id="6" name="Picture 2"/>
            <p:cNvPicPr>
              <a:picLocks noChangeAspect="1" noChangeArrowheads="1"/>
            </p:cNvPicPr>
            <p:nvPr/>
          </p:nvPicPr>
          <p:blipFill>
            <a:blip r:embed="rId4"/>
            <a:srcRect/>
            <a:stretch>
              <a:fillRect/>
            </a:stretch>
          </p:blipFill>
          <p:spPr bwMode="auto">
            <a:xfrm>
              <a:off x="2254102" y="395767"/>
              <a:ext cx="7432158" cy="4612168"/>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pic>
        <p:nvPicPr>
          <p:cNvPr id="7171" name="Picture 3"/>
          <p:cNvPicPr>
            <a:picLocks noChangeAspect="1" noChangeArrowheads="1"/>
          </p:cNvPicPr>
          <p:nvPr/>
        </p:nvPicPr>
        <p:blipFill>
          <a:blip r:embed="rId3"/>
          <a:srcRect/>
          <a:stretch>
            <a:fillRect/>
          </a:stretch>
        </p:blipFill>
        <p:spPr bwMode="auto">
          <a:xfrm>
            <a:off x="1944833" y="2777835"/>
            <a:ext cx="8191500" cy="2743200"/>
          </a:xfrm>
          <a:prstGeom prst="rect">
            <a:avLst/>
          </a:prstGeom>
          <a:noFill/>
          <a:ln w="9525">
            <a:solidFill>
              <a:schemeClr val="accent1"/>
            </a:solid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2521527" y="434109"/>
            <a:ext cx="6705600" cy="2038350"/>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pic>
        <p:nvPicPr>
          <p:cNvPr id="8194" name="Picture 2"/>
          <p:cNvPicPr>
            <a:picLocks noChangeAspect="1" noChangeArrowheads="1"/>
          </p:cNvPicPr>
          <p:nvPr/>
        </p:nvPicPr>
        <p:blipFill>
          <a:blip r:embed="rId3"/>
          <a:srcRect/>
          <a:stretch>
            <a:fillRect/>
          </a:stretch>
        </p:blipFill>
        <p:spPr bwMode="auto">
          <a:xfrm>
            <a:off x="1173741" y="149081"/>
            <a:ext cx="10010775" cy="5248275"/>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pic>
        <p:nvPicPr>
          <p:cNvPr id="9218" name="Picture 2"/>
          <p:cNvPicPr>
            <a:picLocks noChangeAspect="1" noChangeArrowheads="1"/>
          </p:cNvPicPr>
          <p:nvPr/>
        </p:nvPicPr>
        <p:blipFill>
          <a:blip r:embed="rId3"/>
          <a:srcRect/>
          <a:stretch>
            <a:fillRect/>
          </a:stretch>
        </p:blipFill>
        <p:spPr bwMode="auto">
          <a:xfrm>
            <a:off x="1072572" y="2907580"/>
            <a:ext cx="10287000" cy="2409825"/>
          </a:xfrm>
          <a:prstGeom prst="rect">
            <a:avLst/>
          </a:prstGeom>
          <a:noFill/>
          <a:ln w="9525">
            <a:solidFill>
              <a:schemeClr val="accent1"/>
            </a:solidFill>
            <a:miter lim="800000"/>
            <a:headEnd/>
            <a:tailEnd/>
          </a:ln>
          <a:effectLst/>
        </p:spPr>
      </p:pic>
      <p:sp>
        <p:nvSpPr>
          <p:cNvPr id="5" name="4 CuadroTexto"/>
          <p:cNvSpPr txBox="1"/>
          <p:nvPr/>
        </p:nvSpPr>
        <p:spPr>
          <a:xfrm>
            <a:off x="1080654" y="323272"/>
            <a:ext cx="10298546" cy="2308324"/>
          </a:xfrm>
          <a:prstGeom prst="rect">
            <a:avLst/>
          </a:prstGeom>
          <a:noFill/>
        </p:spPr>
        <p:txBody>
          <a:bodyPr wrap="square" rtlCol="0">
            <a:spAutoFit/>
          </a:bodyPr>
          <a:lstStyle/>
          <a:p>
            <a:pPr algn="just"/>
            <a:r>
              <a:rPr lang="es-ES" sz="2400" dirty="0" smtClean="0">
                <a:latin typeface="Nunito" charset="0"/>
              </a:rPr>
              <a:t>Si escribe una función de vista Flask, a menudo es muy útil devolver un error 404 para las entradas que faltan. Debido a que este es un idioma muy común, Flask-</a:t>
            </a:r>
            <a:r>
              <a:rPr lang="es-ES" sz="2400" dirty="0" err="1" smtClean="0">
                <a:latin typeface="Nunito" charset="0"/>
              </a:rPr>
              <a:t>SQLAlchemy</a:t>
            </a:r>
            <a:r>
              <a:rPr lang="es-ES" sz="2400" dirty="0" smtClean="0">
                <a:latin typeface="Nunito" charset="0"/>
              </a:rPr>
              <a:t> proporciona un ayudante para este propósito exacto. En lugar de </a:t>
            </a:r>
            <a:r>
              <a:rPr lang="es-ES" sz="2400" dirty="0" err="1" smtClean="0">
                <a:latin typeface="Nunito" charset="0"/>
              </a:rPr>
              <a:t>get</a:t>
            </a:r>
            <a:r>
              <a:rPr lang="es-ES" sz="2400" dirty="0" smtClean="0">
                <a:latin typeface="Nunito" charset="0"/>
              </a:rPr>
              <a:t>()uno puede usar get_or_404()y en lugar de </a:t>
            </a:r>
            <a:r>
              <a:rPr lang="es-ES" sz="2400" dirty="0" err="1" smtClean="0">
                <a:latin typeface="Nunito" charset="0"/>
              </a:rPr>
              <a:t>first</a:t>
            </a:r>
            <a:r>
              <a:rPr lang="es-ES" sz="2400" dirty="0" smtClean="0">
                <a:latin typeface="Nunito" charset="0"/>
              </a:rPr>
              <a:t>() first_or_404(). Esto generará errores 404 en lugar de devolver </a:t>
            </a:r>
            <a:r>
              <a:rPr lang="es-ES" sz="2400" i="1" dirty="0" smtClean="0">
                <a:latin typeface="Nunito" charset="0"/>
              </a:rPr>
              <a:t>Ninguno</a:t>
            </a:r>
            <a:r>
              <a:rPr lang="es-ES" sz="2400" dirty="0" smtClean="0">
                <a:latin typeface="Nunito" charset="0"/>
              </a:rPr>
              <a:t> :</a:t>
            </a:r>
            <a:endParaRPr lang="es-ES" sz="2400" dirty="0">
              <a:latin typeface="Nunito" charset="0"/>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13</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lvl="0" algn="ctr">
              <a:lnSpc>
                <a:spcPct val="80000"/>
              </a:lnSpc>
              <a:buClr>
                <a:schemeClr val="dk1"/>
              </a:buClr>
              <a:buSzPts val="6400"/>
            </a:pPr>
            <a:r>
              <a:rPr lang="es-ES" sz="3600" b="1" dirty="0" smtClean="0">
                <a:solidFill>
                  <a:schemeClr val="lt1"/>
                </a:solidFill>
                <a:latin typeface="Caveat"/>
                <a:ea typeface="Caveat"/>
                <a:cs typeface="Caveat"/>
                <a:sym typeface="Caveat"/>
              </a:rPr>
              <a:t>Proyecto Integrador</a:t>
            </a:r>
            <a:endParaRPr lang="es-ES" sz="3600" b="1" dirty="0" smtClean="0">
              <a:solidFill>
                <a:srgbClr val="47FC97"/>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36" name="Google Shape;273;p17"/>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5" name="Google Shape;203;p10"/>
          <p:cNvPicPr preferRelativeResize="0"/>
          <p:nvPr/>
        </p:nvPicPr>
        <p:blipFill>
          <a:blip r:embed="rId4">
            <a:alphaModFix/>
          </a:blip>
          <a:stretch>
            <a:fillRect/>
          </a:stretch>
        </p:blipFill>
        <p:spPr>
          <a:xfrm>
            <a:off x="10609725" y="3714153"/>
            <a:ext cx="1582275" cy="2511550"/>
          </a:xfrm>
          <a:prstGeom prst="rect">
            <a:avLst/>
          </a:prstGeom>
          <a:noFill/>
          <a:ln>
            <a:noFill/>
          </a:ln>
        </p:spPr>
      </p:pic>
      <p:grpSp>
        <p:nvGrpSpPr>
          <p:cNvPr id="2" name="33 Grupo"/>
          <p:cNvGrpSpPr/>
          <p:nvPr/>
        </p:nvGrpSpPr>
        <p:grpSpPr>
          <a:xfrm>
            <a:off x="3073941" y="0"/>
            <a:ext cx="7324928" cy="6079788"/>
            <a:chOff x="2225237" y="0"/>
            <a:chExt cx="7394459" cy="6858000"/>
          </a:xfrm>
        </p:grpSpPr>
        <p:pic>
          <p:nvPicPr>
            <p:cNvPr id="26" name="25 Imagen" descr="pngegg (24).png"/>
            <p:cNvPicPr>
              <a:picLocks noChangeAspect="1"/>
            </p:cNvPicPr>
            <p:nvPr/>
          </p:nvPicPr>
          <p:blipFill>
            <a:blip r:embed="rId5"/>
            <a:stretch>
              <a:fillRect/>
            </a:stretch>
          </p:blipFill>
          <p:spPr>
            <a:xfrm>
              <a:off x="2572304" y="0"/>
              <a:ext cx="7047392" cy="6858000"/>
            </a:xfrm>
            <a:prstGeom prst="rect">
              <a:avLst/>
            </a:prstGeom>
          </p:spPr>
        </p:pic>
        <p:sp>
          <p:nvSpPr>
            <p:cNvPr id="27" name="26 Rectángulo"/>
            <p:cNvSpPr/>
            <p:nvPr/>
          </p:nvSpPr>
          <p:spPr>
            <a:xfrm>
              <a:off x="4166680" y="540205"/>
              <a:ext cx="3527898" cy="1319253"/>
            </a:xfrm>
            <a:prstGeom prst="rect">
              <a:avLst/>
            </a:prstGeom>
            <a:solidFill>
              <a:schemeClr val="accent5"/>
            </a:solidFill>
          </p:spPr>
          <p:txBody>
            <a:bodyPr wrap="square">
              <a:spAutoFit/>
            </a:bodyPr>
            <a:lstStyle/>
            <a:p>
              <a:pPr marL="742950" lvl="2" indent="-285750">
                <a:spcBef>
                  <a:spcPts val="560"/>
                </a:spcBef>
                <a:buClr>
                  <a:schemeClr val="dk1"/>
                </a:buClr>
                <a:buSzPts val="2800"/>
              </a:pPr>
              <a:r>
                <a:rPr lang="es-ES" dirty="0" smtClean="0">
                  <a:solidFill>
                    <a:schemeClr val="bg1"/>
                  </a:solidFill>
                  <a:latin typeface="Nunito" charset="0"/>
                </a:rPr>
                <a:t>Traduce instrucciones de alto nivel y lo ejecuta directamente, detecta si el programa tiene errores y permite su corrección durante el proceso de ejecución</a:t>
              </a:r>
            </a:p>
          </p:txBody>
        </p:sp>
        <p:sp>
          <p:nvSpPr>
            <p:cNvPr id="29" name="28 Rectángulo"/>
            <p:cNvSpPr/>
            <p:nvPr/>
          </p:nvSpPr>
          <p:spPr>
            <a:xfrm>
              <a:off x="4221804" y="2745141"/>
              <a:ext cx="3527898" cy="1145668"/>
            </a:xfrm>
            <a:prstGeom prst="rect">
              <a:avLst/>
            </a:prstGeom>
            <a:solidFill>
              <a:srgbClr val="FF9900"/>
            </a:solidFill>
          </p:spPr>
          <p:txBody>
            <a:bodyPr wrap="square">
              <a:spAutoFit/>
            </a:bodyPr>
            <a:lstStyle/>
            <a:p>
              <a:pPr marL="742950" lvl="2" indent="-285750">
                <a:spcBef>
                  <a:spcPts val="560"/>
                </a:spcBef>
                <a:buClr>
                  <a:schemeClr val="dk1"/>
                </a:buClr>
                <a:buSzPts val="2800"/>
              </a:pPr>
              <a:r>
                <a:rPr lang="es-US" sz="2000" dirty="0" smtClean="0">
                  <a:solidFill>
                    <a:schemeClr val="bg1"/>
                  </a:solidFill>
                  <a:latin typeface="Nunito "/>
                </a:rPr>
                <a:t>Son las reglas del lenguaje y deben ser obedecidos</a:t>
              </a:r>
              <a:endParaRPr lang="es-ES" sz="1800" dirty="0">
                <a:solidFill>
                  <a:schemeClr val="bg1"/>
                </a:solidFill>
                <a:latin typeface="Nunito "/>
              </a:endParaRPr>
            </a:p>
          </p:txBody>
        </p:sp>
        <p:sp>
          <p:nvSpPr>
            <p:cNvPr id="30" name="29 CuadroTexto"/>
            <p:cNvSpPr txBox="1"/>
            <p:nvPr/>
          </p:nvSpPr>
          <p:spPr>
            <a:xfrm>
              <a:off x="2701047" y="3015575"/>
              <a:ext cx="1410510" cy="798495"/>
            </a:xfrm>
            <a:prstGeom prst="rect">
              <a:avLst/>
            </a:prstGeom>
            <a:solidFill>
              <a:schemeClr val="bg1"/>
            </a:solidFill>
          </p:spPr>
          <p:txBody>
            <a:bodyPr wrap="square" rtlCol="0">
              <a:spAutoFit/>
            </a:bodyPr>
            <a:lstStyle/>
            <a:p>
              <a:pPr algn="ctr"/>
              <a:r>
                <a:rPr lang="es-US" sz="2000" dirty="0" smtClean="0">
                  <a:solidFill>
                    <a:schemeClr val="tx1"/>
                  </a:solidFill>
                  <a:latin typeface="Nunito Black" charset="0"/>
                </a:rPr>
                <a:t>Sintaxis</a:t>
              </a:r>
            </a:p>
            <a:p>
              <a:pPr algn="ctr"/>
              <a:endParaRPr lang="es-ES" sz="2000" dirty="0">
                <a:solidFill>
                  <a:schemeClr val="tx1"/>
                </a:solidFill>
                <a:latin typeface="Nunito Black" charset="0"/>
              </a:endParaRPr>
            </a:p>
          </p:txBody>
        </p:sp>
        <p:sp>
          <p:nvSpPr>
            <p:cNvPr id="32" name="31 Rectángulo"/>
            <p:cNvSpPr/>
            <p:nvPr/>
          </p:nvSpPr>
          <p:spPr>
            <a:xfrm>
              <a:off x="4198645" y="4963127"/>
              <a:ext cx="3527898" cy="1562274"/>
            </a:xfrm>
            <a:prstGeom prst="rect">
              <a:avLst/>
            </a:prstGeom>
            <a:solidFill>
              <a:schemeClr val="accent2"/>
            </a:solidFill>
          </p:spPr>
          <p:txBody>
            <a:bodyPr wrap="square">
              <a:spAutoFit/>
            </a:bodyPr>
            <a:lstStyle/>
            <a:p>
              <a:pPr marL="742950" lvl="2" indent="-285750">
                <a:spcBef>
                  <a:spcPts val="560"/>
                </a:spcBef>
                <a:buClr>
                  <a:schemeClr val="dk1"/>
                </a:buClr>
                <a:buSzPts val="2800"/>
              </a:pPr>
              <a:r>
                <a:rPr lang="es-ES" dirty="0" smtClean="0">
                  <a:solidFill>
                    <a:schemeClr val="bg1"/>
                  </a:solidFill>
                </a:rPr>
                <a:t>Es un </a:t>
              </a:r>
              <a:r>
                <a:rPr lang="es-ES" b="1" dirty="0" smtClean="0">
                  <a:solidFill>
                    <a:schemeClr val="bg1"/>
                  </a:solidFill>
                </a:rPr>
                <a:t>lenguaje</a:t>
              </a:r>
              <a:r>
                <a:rPr lang="es-ES" dirty="0" smtClean="0">
                  <a:solidFill>
                    <a:schemeClr val="bg1"/>
                  </a:solidFill>
                </a:rPr>
                <a:t> de computadora que los programadores utilizan para comunicarse y para desarrollar programas de software, para que sean ejecutadas por los ordenadores</a:t>
              </a:r>
              <a:endParaRPr lang="es-ES" dirty="0" smtClean="0">
                <a:solidFill>
                  <a:schemeClr val="bg1"/>
                </a:solidFill>
                <a:latin typeface="Nunito" charset="0"/>
              </a:endParaRPr>
            </a:p>
          </p:txBody>
        </p:sp>
        <p:sp>
          <p:nvSpPr>
            <p:cNvPr id="33" name="32 CuadroTexto"/>
            <p:cNvSpPr txBox="1"/>
            <p:nvPr/>
          </p:nvSpPr>
          <p:spPr>
            <a:xfrm>
              <a:off x="2225237" y="5389125"/>
              <a:ext cx="1909021" cy="1145668"/>
            </a:xfrm>
            <a:prstGeom prst="rect">
              <a:avLst/>
            </a:prstGeom>
            <a:solidFill>
              <a:schemeClr val="bg1"/>
            </a:solidFill>
          </p:spPr>
          <p:txBody>
            <a:bodyPr wrap="square" rtlCol="0" anchor="ctr" anchorCtr="0">
              <a:spAutoFit/>
            </a:bodyPr>
            <a:lstStyle/>
            <a:p>
              <a:pPr algn="ctr"/>
              <a:r>
                <a:rPr lang="es-US" sz="2000" dirty="0" smtClean="0">
                  <a:solidFill>
                    <a:schemeClr val="tx1"/>
                  </a:solidFill>
                  <a:latin typeface="Nunito Black" charset="0"/>
                </a:rPr>
                <a:t>Lenguaje</a:t>
              </a:r>
            </a:p>
            <a:p>
              <a:pPr algn="ctr"/>
              <a:r>
                <a:rPr lang="es-US" sz="2000" dirty="0" smtClean="0">
                  <a:solidFill>
                    <a:schemeClr val="tx1"/>
                  </a:solidFill>
                  <a:latin typeface="Nunito Black" charset="0"/>
                </a:rPr>
                <a:t>Programación</a:t>
              </a:r>
            </a:p>
            <a:p>
              <a:pPr algn="ctr"/>
              <a:endParaRPr lang="es-US" sz="2000" dirty="0" smtClean="0">
                <a:solidFill>
                  <a:schemeClr val="tx1"/>
                </a:solidFill>
              </a:endParaRPr>
            </a:p>
          </p:txBody>
        </p:sp>
      </p:grpSp>
      <p:pic>
        <p:nvPicPr>
          <p:cNvPr id="35" name="34 Imagen" descr="pngegg (7).png"/>
          <p:cNvPicPr>
            <a:picLocks noChangeAspect="1"/>
          </p:cNvPicPr>
          <p:nvPr/>
        </p:nvPicPr>
        <p:blipFill>
          <a:blip r:embed="rId6"/>
          <a:stretch>
            <a:fillRect/>
          </a:stretch>
        </p:blipFill>
        <p:spPr>
          <a:xfrm>
            <a:off x="310153" y="4601183"/>
            <a:ext cx="1682890" cy="2033081"/>
          </a:xfrm>
          <a:prstGeom prst="rect">
            <a:avLst/>
          </a:prstGeom>
        </p:spPr>
      </p:pic>
      <p:sp>
        <p:nvSpPr>
          <p:cNvPr id="38" name="Google Shape;258;p16"/>
          <p:cNvSpPr txBox="1">
            <a:spLocks noGrp="1"/>
          </p:cNvSpPr>
          <p:nvPr>
            <p:ph type="title"/>
          </p:nvPr>
        </p:nvSpPr>
        <p:spPr>
          <a:xfrm>
            <a:off x="223736" y="2003899"/>
            <a:ext cx="3210129" cy="1143000"/>
          </a:xfrm>
          <a:prstGeom prst="rect">
            <a:avLst/>
          </a:prstGeom>
          <a:noFill/>
          <a:ln>
            <a:noFill/>
          </a:ln>
        </p:spPr>
        <p:txBody>
          <a:bodyPr spcFirstLastPara="1" wrap="square" lIns="91425" tIns="45700" rIns="91425" bIns="45700" anchor="ctr" anchorCtr="0">
            <a:normAutofit fontScale="90000"/>
          </a:bodyPr>
          <a:lstStyle/>
          <a:p>
            <a:pPr marL="0" lvl="0" indent="0">
              <a:buSzPts val="4400"/>
            </a:pPr>
            <a:r>
              <a:rPr lang="es-US" b="1" dirty="0" smtClean="0">
                <a:latin typeface="Nunito"/>
                <a:ea typeface="Nunito"/>
                <a:cs typeface="Nunito"/>
                <a:sym typeface="Nunito"/>
              </a:rPr>
              <a:t>Algunos conceptos importantes</a:t>
            </a:r>
            <a:endParaRPr lang="es-US" b="1" dirty="0">
              <a:latin typeface="Nunito"/>
              <a:ea typeface="Nunito"/>
              <a:cs typeface="Nunito"/>
              <a:sym typeface="Nunito"/>
            </a:endParaRPr>
          </a:p>
        </p:txBody>
      </p:sp>
      <p:sp>
        <p:nvSpPr>
          <p:cNvPr id="14" name="13 CuadroTexto"/>
          <p:cNvSpPr txBox="1"/>
          <p:nvPr/>
        </p:nvSpPr>
        <p:spPr>
          <a:xfrm>
            <a:off x="3362528" y="687422"/>
            <a:ext cx="1498060" cy="707886"/>
          </a:xfrm>
          <a:prstGeom prst="rect">
            <a:avLst/>
          </a:prstGeom>
          <a:solidFill>
            <a:schemeClr val="bg1"/>
          </a:solidFill>
        </p:spPr>
        <p:txBody>
          <a:bodyPr wrap="square" rtlCol="0">
            <a:spAutoFit/>
          </a:bodyPr>
          <a:lstStyle/>
          <a:p>
            <a:pPr algn="ctr"/>
            <a:r>
              <a:rPr lang="es-US" sz="2000" dirty="0" smtClean="0">
                <a:solidFill>
                  <a:schemeClr val="tx1"/>
                </a:solidFill>
                <a:latin typeface="Nunito Black" charset="0"/>
              </a:rPr>
              <a:t>Interprete</a:t>
            </a:r>
          </a:p>
          <a:p>
            <a:pPr algn="ctr"/>
            <a:endParaRPr lang="es-US" sz="2000" dirty="0" smtClean="0">
              <a:solidFill>
                <a:schemeClr val="tx1"/>
              </a:solidFill>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pic>
        <p:nvPicPr>
          <p:cNvPr id="1134" name="Google Shape;1134;g11227e0e56f_2_221"/>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1135" name="Google Shape;1135;g11227e0e56f_2_221"/>
          <p:cNvPicPr preferRelativeResize="0"/>
          <p:nvPr/>
        </p:nvPicPr>
        <p:blipFill>
          <a:blip r:embed="rId4">
            <a:alphaModFix/>
          </a:blip>
          <a:stretch>
            <a:fillRect/>
          </a:stretch>
        </p:blipFill>
        <p:spPr>
          <a:xfrm>
            <a:off x="4632381" y="6145714"/>
            <a:ext cx="2494226" cy="510183"/>
          </a:xfrm>
          <a:prstGeom prst="rect">
            <a:avLst/>
          </a:prstGeom>
          <a:noFill/>
          <a:ln>
            <a:noFill/>
          </a:ln>
        </p:spPr>
      </p:pic>
      <p:sp>
        <p:nvSpPr>
          <p:cNvPr id="1136" name="Google Shape;1136;g11227e0e56f_2_221"/>
          <p:cNvSpPr txBox="1"/>
          <p:nvPr/>
        </p:nvSpPr>
        <p:spPr>
          <a:xfrm>
            <a:off x="568252" y="2277875"/>
            <a:ext cx="4545000" cy="17403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00000"/>
              </a:buClr>
              <a:buSzPts val="4400"/>
              <a:buFont typeface="Calibri"/>
              <a:buNone/>
            </a:pPr>
            <a:r>
              <a:rPr lang="es-US" sz="4400" dirty="0" err="1" smtClean="0">
                <a:solidFill>
                  <a:srgbClr val="000000"/>
                </a:solidFill>
                <a:latin typeface="Calibri"/>
                <a:ea typeface="Calibri"/>
                <a:cs typeface="Calibri"/>
                <a:sym typeface="Calibri"/>
              </a:rPr>
              <a:t>Ecommerce</a:t>
            </a:r>
            <a:r>
              <a:rPr lang="es-US" sz="4400" dirty="0" smtClean="0">
                <a:solidFill>
                  <a:srgbClr val="000000"/>
                </a:solidFill>
                <a:latin typeface="Calibri"/>
                <a:ea typeface="Calibri"/>
                <a:cs typeface="Calibri"/>
                <a:sym typeface="Calibri"/>
              </a:rPr>
              <a:t> Monolítico</a:t>
            </a:r>
          </a:p>
          <a:p>
            <a:pPr marL="0" marR="0" lvl="0" indent="0" algn="l" rtl="0">
              <a:lnSpc>
                <a:spcPct val="90000"/>
              </a:lnSpc>
              <a:spcBef>
                <a:spcPts val="0"/>
              </a:spcBef>
              <a:spcAft>
                <a:spcPts val="0"/>
              </a:spcAft>
              <a:buClr>
                <a:srgbClr val="000000"/>
              </a:buClr>
              <a:buSzPts val="4400"/>
              <a:buFont typeface="Calibri"/>
              <a:buNone/>
            </a:pPr>
            <a:r>
              <a:rPr lang="es-US" sz="4400" dirty="0" smtClean="0">
                <a:latin typeface="Calibri"/>
                <a:ea typeface="Calibri"/>
                <a:cs typeface="Calibri"/>
                <a:sym typeface="Calibri"/>
              </a:rPr>
              <a:t>Full Stack</a:t>
            </a:r>
            <a:endParaRPr sz="4400">
              <a:solidFill>
                <a:srgbClr val="000000"/>
              </a:solidFill>
              <a:latin typeface="Calibri"/>
              <a:ea typeface="Calibri"/>
              <a:cs typeface="Calibri"/>
              <a:sym typeface="Calibri"/>
            </a:endParaRPr>
          </a:p>
        </p:txBody>
      </p:sp>
      <p:pic>
        <p:nvPicPr>
          <p:cNvPr id="2050" name="Picture 2" descr="GitHub - zinmyoswe/Django-Ecommerce: Ecommerce website built with Django  2.2.3, Python 3.7.3, Stripe and AWS"/>
          <p:cNvPicPr>
            <a:picLocks noChangeAspect="1" noChangeArrowheads="1"/>
          </p:cNvPicPr>
          <p:nvPr/>
        </p:nvPicPr>
        <p:blipFill>
          <a:blip r:embed="rId5"/>
          <a:srcRect/>
          <a:stretch>
            <a:fillRect/>
          </a:stretch>
        </p:blipFill>
        <p:spPr bwMode="auto">
          <a:xfrm>
            <a:off x="4261493" y="862158"/>
            <a:ext cx="7218758" cy="4060824"/>
          </a:xfrm>
          <a:prstGeom prst="rect">
            <a:avLst/>
          </a:prstGeom>
          <a:noFill/>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solidFill>
                  <a:srgbClr val="FF0000"/>
                </a:solidFill>
              </a:rPr>
              <a:t>Monolítico</a:t>
            </a:r>
            <a:endParaRPr lang="es-ES" dirty="0">
              <a:solidFill>
                <a:srgbClr val="FF0000"/>
              </a:solidFill>
            </a:endParaRPr>
          </a:p>
        </p:txBody>
      </p:sp>
      <p:pic>
        <p:nvPicPr>
          <p:cNvPr id="328706" name="Picture 2" descr="Desarrollo web en python - Instalar Flask - YouTube"/>
          <p:cNvPicPr>
            <a:picLocks noChangeAspect="1" noChangeArrowheads="1"/>
          </p:cNvPicPr>
          <p:nvPr/>
        </p:nvPicPr>
        <p:blipFill>
          <a:blip r:embed="rId2"/>
          <a:srcRect t="13904" b="19078"/>
          <a:stretch>
            <a:fillRect/>
          </a:stretch>
        </p:blipFill>
        <p:spPr bwMode="auto">
          <a:xfrm>
            <a:off x="508000" y="803563"/>
            <a:ext cx="4091710" cy="1542473"/>
          </a:xfrm>
          <a:prstGeom prst="rect">
            <a:avLst/>
          </a:prstGeom>
          <a:noFill/>
        </p:spPr>
      </p:pic>
      <p:pic>
        <p:nvPicPr>
          <p:cNvPr id="328708" name="Picture 4" descr="Cómo configurar PostgreSQL para que funcione con Ruby on Rails » MuyLinux"/>
          <p:cNvPicPr>
            <a:picLocks noChangeAspect="1" noChangeArrowheads="1"/>
          </p:cNvPicPr>
          <p:nvPr/>
        </p:nvPicPr>
        <p:blipFill>
          <a:blip r:embed="rId3"/>
          <a:srcRect/>
          <a:stretch>
            <a:fillRect/>
          </a:stretch>
        </p:blipFill>
        <p:spPr bwMode="auto">
          <a:xfrm>
            <a:off x="7518398" y="740064"/>
            <a:ext cx="2817091" cy="1880408"/>
          </a:xfrm>
          <a:prstGeom prst="rect">
            <a:avLst/>
          </a:prstGeom>
          <a:noFill/>
        </p:spPr>
      </p:pic>
      <p:pic>
        <p:nvPicPr>
          <p:cNvPr id="328710" name="Picture 6" descr="PayPal en Google Play: cómo vincular tu cuenta y usarla para pagar"/>
          <p:cNvPicPr>
            <a:picLocks noChangeAspect="1" noChangeArrowheads="1"/>
          </p:cNvPicPr>
          <p:nvPr/>
        </p:nvPicPr>
        <p:blipFill>
          <a:blip r:embed="rId4"/>
          <a:srcRect/>
          <a:stretch>
            <a:fillRect/>
          </a:stretch>
        </p:blipFill>
        <p:spPr bwMode="auto">
          <a:xfrm>
            <a:off x="-175491" y="2392218"/>
            <a:ext cx="6164623" cy="2188441"/>
          </a:xfrm>
          <a:prstGeom prst="rect">
            <a:avLst/>
          </a:prstGeom>
          <a:noFill/>
        </p:spPr>
      </p:pic>
      <p:pic>
        <p:nvPicPr>
          <p:cNvPr id="7" name="Google Shape;1134;g11227e0e56f_2_221"/>
          <p:cNvPicPr preferRelativeResize="0"/>
          <p:nvPr/>
        </p:nvPicPr>
        <p:blipFill>
          <a:blip r:embed="rId5">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6">
            <a:alphaModFix/>
          </a:blip>
          <a:stretch>
            <a:fillRect/>
          </a:stretch>
        </p:blipFill>
        <p:spPr>
          <a:xfrm>
            <a:off x="4632381" y="6145714"/>
            <a:ext cx="2494226" cy="510183"/>
          </a:xfrm>
          <a:prstGeom prst="rect">
            <a:avLst/>
          </a:prstGeom>
          <a:noFill/>
          <a:ln>
            <a:noFill/>
          </a:ln>
        </p:spPr>
      </p:pic>
      <p:pic>
        <p:nvPicPr>
          <p:cNvPr id="328712" name="Picture 8" descr="Bootstrap (framework) - Wikipedia, la enciclopedia libre"/>
          <p:cNvPicPr>
            <a:picLocks noChangeAspect="1" noChangeArrowheads="1"/>
          </p:cNvPicPr>
          <p:nvPr/>
        </p:nvPicPr>
        <p:blipFill>
          <a:blip r:embed="rId7"/>
          <a:srcRect/>
          <a:stretch>
            <a:fillRect/>
          </a:stretch>
        </p:blipFill>
        <p:spPr bwMode="auto">
          <a:xfrm>
            <a:off x="9194799" y="2807855"/>
            <a:ext cx="2562221" cy="2041236"/>
          </a:xfrm>
          <a:prstGeom prst="rect">
            <a:avLst/>
          </a:prstGeom>
          <a:noFill/>
        </p:spPr>
      </p:pic>
      <p:pic>
        <p:nvPicPr>
          <p:cNvPr id="328714" name="Picture 10" descr="Deploy de Github a Heroku - yosoy.dev"/>
          <p:cNvPicPr>
            <a:picLocks noChangeAspect="1" noChangeArrowheads="1"/>
          </p:cNvPicPr>
          <p:nvPr/>
        </p:nvPicPr>
        <p:blipFill>
          <a:blip r:embed="rId8"/>
          <a:srcRect/>
          <a:stretch>
            <a:fillRect/>
          </a:stretch>
        </p:blipFill>
        <p:spPr bwMode="auto">
          <a:xfrm>
            <a:off x="4958485" y="3491346"/>
            <a:ext cx="3862419" cy="2026371"/>
          </a:xfrm>
          <a:prstGeom prst="rect">
            <a:avLst/>
          </a:prstGeom>
          <a:noFill/>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solidFill>
                  <a:srgbClr val="FF0000"/>
                </a:solidFill>
              </a:rPr>
              <a:t>Full Stack</a:t>
            </a:r>
            <a:endParaRPr lang="es-ES" dirty="0">
              <a:solidFill>
                <a:srgbClr val="FF0000"/>
              </a:solidFill>
            </a:endParaRPr>
          </a:p>
        </p:txBody>
      </p:sp>
      <p:pic>
        <p:nvPicPr>
          <p:cNvPr id="328708" name="Picture 4" descr="Cómo configurar PostgreSQL para que funcione con Ruby on Rails » MuyLinux"/>
          <p:cNvPicPr>
            <a:picLocks noChangeAspect="1" noChangeArrowheads="1"/>
          </p:cNvPicPr>
          <p:nvPr/>
        </p:nvPicPr>
        <p:blipFill>
          <a:blip r:embed="rId2"/>
          <a:srcRect/>
          <a:stretch>
            <a:fillRect/>
          </a:stretch>
        </p:blipFill>
        <p:spPr bwMode="auto">
          <a:xfrm>
            <a:off x="7518398" y="740064"/>
            <a:ext cx="2817091" cy="1880408"/>
          </a:xfrm>
          <a:prstGeom prst="rect">
            <a:avLst/>
          </a:prstGeom>
          <a:noFill/>
        </p:spPr>
      </p:pic>
      <p:pic>
        <p:nvPicPr>
          <p:cNvPr id="328710" name="Picture 6" descr="PayPal en Google Play: cómo vincular tu cuenta y usarla para pagar"/>
          <p:cNvPicPr>
            <a:picLocks noChangeAspect="1" noChangeArrowheads="1"/>
          </p:cNvPicPr>
          <p:nvPr/>
        </p:nvPicPr>
        <p:blipFill>
          <a:blip r:embed="rId3"/>
          <a:srcRect/>
          <a:stretch>
            <a:fillRect/>
          </a:stretch>
        </p:blipFill>
        <p:spPr bwMode="auto">
          <a:xfrm>
            <a:off x="-175491" y="2613891"/>
            <a:ext cx="6164623" cy="2188441"/>
          </a:xfrm>
          <a:prstGeom prst="rect">
            <a:avLst/>
          </a:prstGeom>
          <a:noFill/>
        </p:spPr>
      </p:pic>
      <p:pic>
        <p:nvPicPr>
          <p:cNvPr id="7" name="Google Shape;1134;g11227e0e56f_2_221"/>
          <p:cNvPicPr preferRelativeResize="0"/>
          <p:nvPr/>
        </p:nvPicPr>
        <p:blipFill>
          <a:blip r:embed="rId4">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5">
            <a:alphaModFix/>
          </a:blip>
          <a:stretch>
            <a:fillRect/>
          </a:stretch>
        </p:blipFill>
        <p:spPr>
          <a:xfrm>
            <a:off x="4632381" y="6145714"/>
            <a:ext cx="2494226" cy="510183"/>
          </a:xfrm>
          <a:prstGeom prst="rect">
            <a:avLst/>
          </a:prstGeom>
          <a:noFill/>
          <a:ln>
            <a:noFill/>
          </a:ln>
        </p:spPr>
      </p:pic>
      <p:pic>
        <p:nvPicPr>
          <p:cNvPr id="328714" name="Picture 10" descr="Deploy de Github a Heroku - yosoy.dev"/>
          <p:cNvPicPr>
            <a:picLocks noChangeAspect="1" noChangeArrowheads="1"/>
          </p:cNvPicPr>
          <p:nvPr/>
        </p:nvPicPr>
        <p:blipFill>
          <a:blip r:embed="rId6"/>
          <a:srcRect/>
          <a:stretch>
            <a:fillRect/>
          </a:stretch>
        </p:blipFill>
        <p:spPr bwMode="auto">
          <a:xfrm>
            <a:off x="4958485" y="3491346"/>
            <a:ext cx="3862419" cy="2026371"/>
          </a:xfrm>
          <a:prstGeom prst="rect">
            <a:avLst/>
          </a:prstGeom>
          <a:noFill/>
        </p:spPr>
      </p:pic>
      <p:pic>
        <p:nvPicPr>
          <p:cNvPr id="10" name="Picture 4" descr="Flask Framework de Python)"/>
          <p:cNvPicPr>
            <a:picLocks noChangeAspect="1" noChangeArrowheads="1"/>
          </p:cNvPicPr>
          <p:nvPr/>
        </p:nvPicPr>
        <p:blipFill>
          <a:blip r:embed="rId7"/>
          <a:srcRect l="19128" t="14450" r="22319" b="26365"/>
          <a:stretch>
            <a:fillRect/>
          </a:stretch>
        </p:blipFill>
        <p:spPr bwMode="auto">
          <a:xfrm>
            <a:off x="456241" y="450112"/>
            <a:ext cx="3376849" cy="2469274"/>
          </a:xfrm>
          <a:prstGeom prst="rect">
            <a:avLst/>
          </a:prstGeom>
          <a:noFill/>
        </p:spPr>
      </p:pic>
      <p:pic>
        <p:nvPicPr>
          <p:cNvPr id="329730" name="Picture 2" descr="Vue.js - Wikipedia, la enciclopedia libre"/>
          <p:cNvPicPr>
            <a:picLocks noChangeAspect="1" noChangeArrowheads="1"/>
          </p:cNvPicPr>
          <p:nvPr/>
        </p:nvPicPr>
        <p:blipFill>
          <a:blip r:embed="rId8"/>
          <a:srcRect/>
          <a:stretch>
            <a:fillRect/>
          </a:stretch>
        </p:blipFill>
        <p:spPr bwMode="auto">
          <a:xfrm>
            <a:off x="9318050" y="3121891"/>
            <a:ext cx="2440532" cy="2115128"/>
          </a:xfrm>
          <a:prstGeom prst="rect">
            <a:avLst/>
          </a:prstGeom>
          <a:noFill/>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41" name="Google Shape;341;p26"/>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5 Imagen" descr="pngegg (7).png"/>
          <p:cNvPicPr>
            <a:picLocks noChangeAspect="1"/>
          </p:cNvPicPr>
          <p:nvPr/>
        </p:nvPicPr>
        <p:blipFill>
          <a:blip r:embed="rId4"/>
          <a:stretch>
            <a:fillRect/>
          </a:stretch>
        </p:blipFill>
        <p:spPr>
          <a:xfrm>
            <a:off x="290697" y="4426084"/>
            <a:ext cx="1682890" cy="2033081"/>
          </a:xfrm>
          <a:prstGeom prst="rect">
            <a:avLst/>
          </a:prstGeom>
        </p:spPr>
      </p:pic>
      <p:sp>
        <p:nvSpPr>
          <p:cNvPr id="23" name="Google Shape;304;p22"/>
          <p:cNvSpPr txBox="1">
            <a:spLocks noGrp="1"/>
          </p:cNvSpPr>
          <p:nvPr>
            <p:ph type="title"/>
          </p:nvPr>
        </p:nvSpPr>
        <p:spPr>
          <a:xfrm>
            <a:off x="-363168" y="1899158"/>
            <a:ext cx="3038273" cy="1143000"/>
          </a:xfrm>
          <a:prstGeom prst="rect">
            <a:avLst/>
          </a:prstGeom>
          <a:noFill/>
          <a:ln>
            <a:noFill/>
          </a:ln>
        </p:spPr>
        <p:txBody>
          <a:bodyPr spcFirstLastPara="1" wrap="square" lIns="91425" tIns="45700" rIns="91425" bIns="45700" anchor="ctr" anchorCtr="0">
            <a:normAutofit fontScale="90000"/>
          </a:bodyPr>
          <a:lstStyle/>
          <a:p>
            <a:pPr>
              <a:buClr>
                <a:srgbClr val="FF0000"/>
              </a:buClr>
              <a:buSzPct val="100000"/>
            </a:pPr>
            <a:r>
              <a:rPr lang="es-US" sz="2400" b="1" dirty="0" smtClean="0">
                <a:latin typeface="Nunito"/>
                <a:ea typeface="Nunito"/>
                <a:cs typeface="Nunito"/>
                <a:sym typeface="Nunito"/>
              </a:rPr>
              <a:t>Tareas</a:t>
            </a:r>
            <a:br>
              <a:rPr lang="es-US" sz="2400" b="1" dirty="0" smtClean="0">
                <a:latin typeface="Nunito"/>
                <a:ea typeface="Nunito"/>
                <a:cs typeface="Nunito"/>
                <a:sym typeface="Nunito"/>
              </a:rPr>
            </a:br>
            <a:r>
              <a:rPr lang="es-US" sz="2400" b="1" dirty="0" smtClean="0">
                <a:latin typeface="Nunito"/>
                <a:ea typeface="Nunito"/>
                <a:cs typeface="Nunito"/>
                <a:sym typeface="Nunito"/>
              </a:rPr>
              <a:t>Ultima </a:t>
            </a:r>
            <a:br>
              <a:rPr lang="es-US" sz="2400" b="1" dirty="0" smtClean="0">
                <a:latin typeface="Nunito"/>
                <a:ea typeface="Nunito"/>
                <a:cs typeface="Nunito"/>
                <a:sym typeface="Nunito"/>
              </a:rPr>
            </a:br>
            <a:r>
              <a:rPr lang="es-US" sz="2400" b="1" dirty="0" smtClean="0">
                <a:latin typeface="Nunito"/>
                <a:ea typeface="Nunito"/>
                <a:cs typeface="Nunito"/>
                <a:sym typeface="Nunito"/>
              </a:rPr>
              <a:t>semana</a:t>
            </a:r>
            <a:endParaRPr lang="es-US" sz="2400" b="1" dirty="0">
              <a:latin typeface="Nunito"/>
              <a:ea typeface="Nunito"/>
              <a:cs typeface="Nunito"/>
              <a:sym typeface="Nunito"/>
            </a:endParaRPr>
          </a:p>
        </p:txBody>
      </p:sp>
      <p:pic>
        <p:nvPicPr>
          <p:cNvPr id="24" name="Google Shape;203;p10"/>
          <p:cNvPicPr preferRelativeResize="0"/>
          <p:nvPr/>
        </p:nvPicPr>
        <p:blipFill>
          <a:blip r:embed="rId5">
            <a:alphaModFix/>
          </a:blip>
          <a:stretch>
            <a:fillRect/>
          </a:stretch>
        </p:blipFill>
        <p:spPr>
          <a:xfrm>
            <a:off x="10912830" y="3769419"/>
            <a:ext cx="1092741" cy="1869524"/>
          </a:xfrm>
          <a:prstGeom prst="rect">
            <a:avLst/>
          </a:prstGeom>
          <a:noFill/>
          <a:ln>
            <a:noFill/>
          </a:ln>
        </p:spPr>
      </p:pic>
      <p:grpSp>
        <p:nvGrpSpPr>
          <p:cNvPr id="2" name="25 Grupo"/>
          <p:cNvGrpSpPr/>
          <p:nvPr/>
        </p:nvGrpSpPr>
        <p:grpSpPr>
          <a:xfrm>
            <a:off x="2130251" y="0"/>
            <a:ext cx="9395207" cy="6096663"/>
            <a:chOff x="2130251" y="0"/>
            <a:chExt cx="9395207" cy="6096663"/>
          </a:xfrm>
        </p:grpSpPr>
        <p:grpSp>
          <p:nvGrpSpPr>
            <p:cNvPr id="3" name="21 Grupo"/>
            <p:cNvGrpSpPr/>
            <p:nvPr/>
          </p:nvGrpSpPr>
          <p:grpSpPr>
            <a:xfrm>
              <a:off x="2130251" y="0"/>
              <a:ext cx="9395207" cy="6096663"/>
              <a:chOff x="3285810" y="0"/>
              <a:chExt cx="7787474" cy="6096663"/>
            </a:xfrm>
          </p:grpSpPr>
          <p:pic>
            <p:nvPicPr>
              <p:cNvPr id="15" name="14 Imagen" descr="pngegg (22).png"/>
              <p:cNvPicPr>
                <a:picLocks noChangeAspect="1"/>
              </p:cNvPicPr>
              <p:nvPr/>
            </p:nvPicPr>
            <p:blipFill>
              <a:blip r:embed="rId6"/>
              <a:stretch>
                <a:fillRect/>
              </a:stretch>
            </p:blipFill>
            <p:spPr>
              <a:xfrm>
                <a:off x="3285810" y="0"/>
                <a:ext cx="7787474" cy="6096663"/>
              </a:xfrm>
              <a:prstGeom prst="rect">
                <a:avLst/>
              </a:prstGeom>
            </p:spPr>
          </p:pic>
          <p:sp>
            <p:nvSpPr>
              <p:cNvPr id="16" name="15 Rectángulo"/>
              <p:cNvSpPr/>
              <p:nvPr/>
            </p:nvSpPr>
            <p:spPr>
              <a:xfrm>
                <a:off x="4367535" y="1382457"/>
                <a:ext cx="6015803" cy="400110"/>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Revisión de avances diarios para medir status</a:t>
                </a:r>
              </a:p>
            </p:txBody>
          </p:sp>
          <p:sp>
            <p:nvSpPr>
              <p:cNvPr id="17" name="16 Rectángulo"/>
              <p:cNvSpPr/>
              <p:nvPr/>
            </p:nvSpPr>
            <p:spPr>
              <a:xfrm>
                <a:off x="4314728" y="410012"/>
                <a:ext cx="5251708" cy="461665"/>
              </a:xfrm>
              <a:prstGeom prst="rect">
                <a:avLst/>
              </a:prstGeom>
            </p:spPr>
            <p:txBody>
              <a:bodyPr wrap="square">
                <a:spAutoFit/>
              </a:bodyPr>
              <a:lstStyle/>
              <a:p>
                <a:pPr marL="342900" lvl="1" indent="-342900">
                  <a:buClr>
                    <a:schemeClr val="dk1"/>
                  </a:buClr>
                  <a:buSzPct val="100000"/>
                </a:pPr>
                <a:r>
                  <a:rPr lang="es-ES" sz="2400" dirty="0" smtClean="0">
                    <a:solidFill>
                      <a:schemeClr val="bg1"/>
                    </a:solidFill>
                    <a:latin typeface="Nunito Black" charset="0"/>
                  </a:rPr>
                  <a:t>Clases orientada al proyecto integrador</a:t>
                </a:r>
              </a:p>
            </p:txBody>
          </p:sp>
          <p:sp>
            <p:nvSpPr>
              <p:cNvPr id="20" name="19 Rectángulo"/>
              <p:cNvSpPr/>
              <p:nvPr/>
            </p:nvSpPr>
            <p:spPr>
              <a:xfrm>
                <a:off x="4319156" y="4099727"/>
                <a:ext cx="5688036" cy="400110"/>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Hacer un PPT  con  el alcance final del proyecto</a:t>
                </a:r>
              </a:p>
            </p:txBody>
          </p:sp>
          <p:sp>
            <p:nvSpPr>
              <p:cNvPr id="21" name="20 Rectángulo"/>
              <p:cNvSpPr/>
              <p:nvPr/>
            </p:nvSpPr>
            <p:spPr>
              <a:xfrm>
                <a:off x="4414167" y="4989434"/>
                <a:ext cx="6109414" cy="400110"/>
              </a:xfrm>
              <a:prstGeom prst="rect">
                <a:avLst/>
              </a:prstGeom>
            </p:spPr>
            <p:txBody>
              <a:bodyPr wrap="square">
                <a:spAutoFit/>
              </a:bodyPr>
              <a:lstStyle/>
              <a:p>
                <a:pPr marL="342900" lvl="1" indent="-342900">
                  <a:buClr>
                    <a:schemeClr val="dk1"/>
                  </a:buClr>
                  <a:buSzPct val="100000"/>
                </a:pPr>
                <a:r>
                  <a:rPr lang="es-ES" sz="2000" smtClean="0">
                    <a:solidFill>
                      <a:schemeClr val="bg1"/>
                    </a:solidFill>
                    <a:latin typeface="Nunito Black" charset="0"/>
                  </a:rPr>
                  <a:t>Desplegarlo </a:t>
                </a:r>
                <a:r>
                  <a:rPr lang="es-ES" sz="2000" dirty="0" smtClean="0">
                    <a:solidFill>
                      <a:schemeClr val="bg1"/>
                    </a:solidFill>
                    <a:latin typeface="Nunito Black" charset="0"/>
                  </a:rPr>
                  <a:t>en la nube</a:t>
                </a:r>
              </a:p>
            </p:txBody>
          </p:sp>
        </p:grpSp>
        <p:sp>
          <p:nvSpPr>
            <p:cNvPr id="22" name="21 Rectángulo"/>
            <p:cNvSpPr/>
            <p:nvPr/>
          </p:nvSpPr>
          <p:spPr>
            <a:xfrm>
              <a:off x="3488867" y="2184271"/>
              <a:ext cx="6486217" cy="400110"/>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Compartir repositorios de código</a:t>
              </a:r>
            </a:p>
          </p:txBody>
        </p:sp>
        <p:sp>
          <p:nvSpPr>
            <p:cNvPr id="25" name="24 Rectángulo"/>
            <p:cNvSpPr/>
            <p:nvPr/>
          </p:nvSpPr>
          <p:spPr>
            <a:xfrm>
              <a:off x="3520686" y="3140539"/>
              <a:ext cx="7401872" cy="400110"/>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Los procesos que no se terminan no mostrarlos</a:t>
              </a:r>
            </a:p>
          </p:txBody>
        </p:sp>
      </p:gr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134;g11227e0e56f_2_221"/>
          <p:cNvPicPr preferRelativeResize="0"/>
          <p:nvPr/>
        </p:nvPicPr>
        <p:blipFill>
          <a:blip r:embed="rId2">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1026" name="Picture 2"/>
          <p:cNvPicPr>
            <a:picLocks noChangeAspect="1" noChangeArrowheads="1"/>
          </p:cNvPicPr>
          <p:nvPr/>
        </p:nvPicPr>
        <p:blipFill>
          <a:blip r:embed="rId4"/>
          <a:srcRect/>
          <a:stretch>
            <a:fillRect/>
          </a:stretch>
        </p:blipFill>
        <p:spPr bwMode="auto">
          <a:xfrm>
            <a:off x="175490" y="328179"/>
            <a:ext cx="4620394" cy="5093567"/>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r="75076" b="74022"/>
          <a:stretch>
            <a:fillRect/>
          </a:stretch>
        </p:blipFill>
        <p:spPr bwMode="auto">
          <a:xfrm>
            <a:off x="5197763" y="195983"/>
            <a:ext cx="3429001" cy="1469087"/>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5194735" y="1753173"/>
            <a:ext cx="6563156" cy="4107923"/>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134;g11227e0e56f_2_221"/>
          <p:cNvPicPr preferRelativeResize="0"/>
          <p:nvPr/>
        </p:nvPicPr>
        <p:blipFill>
          <a:blip r:embed="rId2">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1026" name="Picture 2"/>
          <p:cNvPicPr>
            <a:picLocks noChangeAspect="1" noChangeArrowheads="1"/>
          </p:cNvPicPr>
          <p:nvPr/>
        </p:nvPicPr>
        <p:blipFill>
          <a:blip r:embed="rId4"/>
          <a:srcRect/>
          <a:stretch>
            <a:fillRect/>
          </a:stretch>
        </p:blipFill>
        <p:spPr bwMode="auto">
          <a:xfrm>
            <a:off x="175490" y="328179"/>
            <a:ext cx="4620394" cy="5093567"/>
          </a:xfrm>
          <a:prstGeom prst="rect">
            <a:avLst/>
          </a:prstGeom>
          <a:noFill/>
          <a:ln w="9525">
            <a:solidFill>
              <a:schemeClr val="accent1"/>
            </a:solidFill>
            <a:miter lim="800000"/>
            <a:headEnd/>
            <a:tailEnd/>
          </a:ln>
          <a:effectLst/>
        </p:spPr>
      </p:pic>
      <p:pic>
        <p:nvPicPr>
          <p:cNvPr id="1027" name="Picture 3"/>
          <p:cNvPicPr>
            <a:picLocks noChangeAspect="1" noChangeArrowheads="1"/>
          </p:cNvPicPr>
          <p:nvPr/>
        </p:nvPicPr>
        <p:blipFill>
          <a:blip r:embed="rId5"/>
          <a:srcRect r="75076" b="74022"/>
          <a:stretch>
            <a:fillRect/>
          </a:stretch>
        </p:blipFill>
        <p:spPr bwMode="auto">
          <a:xfrm>
            <a:off x="5197763" y="195983"/>
            <a:ext cx="3429001" cy="1469087"/>
          </a:xfrm>
          <a:prstGeom prst="rect">
            <a:avLst/>
          </a:prstGeom>
          <a:noFill/>
          <a:ln w="9525">
            <a:solidFill>
              <a:schemeClr val="accent1"/>
            </a:solidFill>
            <a:miter lim="800000"/>
            <a:headEnd/>
            <a:tailEnd/>
          </a:ln>
          <a:effectLst/>
        </p:spPr>
      </p:pic>
      <p:pic>
        <p:nvPicPr>
          <p:cNvPr id="2050" name="Picture 2"/>
          <p:cNvPicPr>
            <a:picLocks noChangeAspect="1" noChangeArrowheads="1"/>
          </p:cNvPicPr>
          <p:nvPr/>
        </p:nvPicPr>
        <p:blipFill>
          <a:blip r:embed="rId6"/>
          <a:srcRect/>
          <a:stretch>
            <a:fillRect/>
          </a:stretch>
        </p:blipFill>
        <p:spPr bwMode="auto">
          <a:xfrm>
            <a:off x="5067444" y="1763279"/>
            <a:ext cx="6514956" cy="4096681"/>
          </a:xfrm>
          <a:prstGeom prst="rect">
            <a:avLst/>
          </a:prstGeom>
          <a:noFill/>
          <a:ln w="9525">
            <a:solidFill>
              <a:schemeClr val="accent1"/>
            </a:solidFill>
            <a:miter lim="800000"/>
            <a:headEnd/>
            <a:tailEnd/>
          </a:ln>
          <a:effec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134;g11227e0e56f_2_221"/>
          <p:cNvPicPr preferRelativeResize="0"/>
          <p:nvPr/>
        </p:nvPicPr>
        <p:blipFill>
          <a:blip r:embed="rId2">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3074" name="Picture 2"/>
          <p:cNvPicPr>
            <a:picLocks noChangeAspect="1" noChangeArrowheads="1"/>
          </p:cNvPicPr>
          <p:nvPr/>
        </p:nvPicPr>
        <p:blipFill>
          <a:blip r:embed="rId4"/>
          <a:srcRect/>
          <a:stretch>
            <a:fillRect/>
          </a:stretch>
        </p:blipFill>
        <p:spPr bwMode="auto">
          <a:xfrm>
            <a:off x="941821" y="464704"/>
            <a:ext cx="10382250" cy="4838700"/>
          </a:xfrm>
          <a:prstGeom prst="rect">
            <a:avLst/>
          </a:prstGeom>
          <a:noFill/>
          <a:ln w="9525">
            <a:solidFill>
              <a:schemeClr val="accent1"/>
            </a:solid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134;g11227e0e56f_2_221"/>
          <p:cNvPicPr preferRelativeResize="0"/>
          <p:nvPr/>
        </p:nvPicPr>
        <p:blipFill>
          <a:blip r:embed="rId2">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4098" name="Picture 2"/>
          <p:cNvPicPr>
            <a:picLocks noChangeAspect="1" noChangeArrowheads="1"/>
          </p:cNvPicPr>
          <p:nvPr/>
        </p:nvPicPr>
        <p:blipFill>
          <a:blip r:embed="rId4"/>
          <a:srcRect/>
          <a:stretch>
            <a:fillRect/>
          </a:stretch>
        </p:blipFill>
        <p:spPr bwMode="auto">
          <a:xfrm>
            <a:off x="73753" y="130464"/>
            <a:ext cx="3787051" cy="1917625"/>
          </a:xfrm>
          <a:prstGeom prst="rect">
            <a:avLst/>
          </a:prstGeom>
          <a:noFill/>
          <a:ln w="9525">
            <a:solidFill>
              <a:schemeClr val="accent1"/>
            </a:solid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170295" y="2179782"/>
            <a:ext cx="3699740" cy="3294793"/>
          </a:xfrm>
          <a:prstGeom prst="rect">
            <a:avLst/>
          </a:prstGeom>
          <a:noFill/>
          <a:ln w="9525">
            <a:solidFill>
              <a:schemeClr val="accent1"/>
            </a:solidFill>
            <a:miter lim="800000"/>
            <a:headEnd/>
            <a:tailEnd/>
          </a:ln>
          <a:effectLst/>
        </p:spPr>
      </p:pic>
      <p:pic>
        <p:nvPicPr>
          <p:cNvPr id="4100" name="Picture 4"/>
          <p:cNvPicPr>
            <a:picLocks noChangeAspect="1" noChangeArrowheads="1"/>
          </p:cNvPicPr>
          <p:nvPr/>
        </p:nvPicPr>
        <p:blipFill>
          <a:blip r:embed="rId6"/>
          <a:srcRect/>
          <a:stretch>
            <a:fillRect/>
          </a:stretch>
        </p:blipFill>
        <p:spPr bwMode="auto">
          <a:xfrm>
            <a:off x="4035639" y="956541"/>
            <a:ext cx="8123721" cy="3652404"/>
          </a:xfrm>
          <a:prstGeom prst="rect">
            <a:avLst/>
          </a:prstGeom>
          <a:noFill/>
          <a:ln w="9525">
            <a:solidFill>
              <a:schemeClr val="accent1"/>
            </a:solidFill>
            <a:miter lim="800000"/>
            <a:headEnd/>
            <a:tailEnd/>
          </a:ln>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134;g11227e0e56f_2_221"/>
          <p:cNvPicPr preferRelativeResize="0"/>
          <p:nvPr/>
        </p:nvPicPr>
        <p:blipFill>
          <a:blip r:embed="rId2">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5122" name="Picture 2"/>
          <p:cNvPicPr>
            <a:picLocks noChangeAspect="1" noChangeArrowheads="1"/>
          </p:cNvPicPr>
          <p:nvPr/>
        </p:nvPicPr>
        <p:blipFill>
          <a:blip r:embed="rId4"/>
          <a:srcRect/>
          <a:stretch>
            <a:fillRect/>
          </a:stretch>
        </p:blipFill>
        <p:spPr bwMode="auto">
          <a:xfrm>
            <a:off x="532823" y="597476"/>
            <a:ext cx="11309932" cy="4593359"/>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134;g11227e0e56f_2_221"/>
          <p:cNvPicPr preferRelativeResize="0"/>
          <p:nvPr/>
        </p:nvPicPr>
        <p:blipFill>
          <a:blip r:embed="rId2">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6146" name="Picture 2"/>
          <p:cNvPicPr>
            <a:picLocks noChangeAspect="1" noChangeArrowheads="1"/>
          </p:cNvPicPr>
          <p:nvPr/>
        </p:nvPicPr>
        <p:blipFill>
          <a:blip r:embed="rId4"/>
          <a:srcRect/>
          <a:stretch>
            <a:fillRect/>
          </a:stretch>
        </p:blipFill>
        <p:spPr bwMode="auto">
          <a:xfrm>
            <a:off x="650297" y="223115"/>
            <a:ext cx="10777278" cy="2492375"/>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854075" y="2731223"/>
            <a:ext cx="5200650" cy="3686175"/>
          </a:xfrm>
          <a:prstGeom prst="rect">
            <a:avLst/>
          </a:prstGeom>
          <a:noFill/>
          <a:ln w="9525">
            <a:solidFill>
              <a:schemeClr val="accent1"/>
            </a:solidFill>
            <a:miter lim="800000"/>
            <a:headEnd/>
            <a:tailEnd/>
          </a:ln>
          <a:effectLst/>
        </p:spPr>
      </p:pic>
      <p:sp>
        <p:nvSpPr>
          <p:cNvPr id="9" name="8 CuadroTexto"/>
          <p:cNvSpPr txBox="1"/>
          <p:nvPr/>
        </p:nvSpPr>
        <p:spPr>
          <a:xfrm>
            <a:off x="6391563" y="2918691"/>
            <a:ext cx="4941455" cy="954107"/>
          </a:xfrm>
          <a:prstGeom prst="rect">
            <a:avLst/>
          </a:prstGeom>
          <a:noFill/>
        </p:spPr>
        <p:txBody>
          <a:bodyPr wrap="square" rtlCol="0">
            <a:spAutoFit/>
          </a:bodyPr>
          <a:lstStyle/>
          <a:p>
            <a:r>
              <a:rPr lang="es-US" sz="2800" dirty="0" err="1" smtClean="0">
                <a:latin typeface="Nunito" charset="0"/>
              </a:rPr>
              <a:t>Categorias_Productos</a:t>
            </a:r>
            <a:endParaRPr lang="es-US" sz="2800" dirty="0" smtClean="0">
              <a:latin typeface="Nunito" charset="0"/>
            </a:endParaRPr>
          </a:p>
          <a:p>
            <a:r>
              <a:rPr lang="es-US" sz="2800" dirty="0" smtClean="0">
                <a:latin typeface="Nunito" charset="0"/>
              </a:rPr>
              <a:t>Maestro-Detalle</a:t>
            </a:r>
            <a:endParaRPr lang="es-ES" sz="2800" dirty="0">
              <a:latin typeface="Nunito" charset="0"/>
            </a:endParaRPr>
          </a:p>
        </p:txBody>
      </p:sp>
      <p:pic>
        <p:nvPicPr>
          <p:cNvPr id="10" name="Google Shape;1137;g11227e0e56f_2_221"/>
          <p:cNvPicPr preferRelativeResize="0"/>
          <p:nvPr/>
        </p:nvPicPr>
        <p:blipFill>
          <a:blip r:embed="rId6">
            <a:alphaModFix/>
          </a:blip>
          <a:stretch>
            <a:fillRect/>
          </a:stretch>
        </p:blipFill>
        <p:spPr>
          <a:xfrm>
            <a:off x="6446472" y="2433205"/>
            <a:ext cx="5219700" cy="428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5" name="14 Grupo"/>
          <p:cNvGrpSpPr/>
          <p:nvPr/>
        </p:nvGrpSpPr>
        <p:grpSpPr>
          <a:xfrm>
            <a:off x="4795896" y="0"/>
            <a:ext cx="5311143" cy="6891868"/>
            <a:chOff x="3531299" y="0"/>
            <a:chExt cx="5311143" cy="6891868"/>
          </a:xfrm>
        </p:grpSpPr>
        <p:pic>
          <p:nvPicPr>
            <p:cNvPr id="9" name="8 Imagen" descr="pngegg (21).png"/>
            <p:cNvPicPr>
              <a:picLocks noChangeAspect="1"/>
            </p:cNvPicPr>
            <p:nvPr/>
          </p:nvPicPr>
          <p:blipFill>
            <a:blip r:embed="rId6"/>
            <a:stretch>
              <a:fillRect/>
            </a:stretch>
          </p:blipFill>
          <p:spPr>
            <a:xfrm>
              <a:off x="3531299" y="0"/>
              <a:ext cx="5311143" cy="6891868"/>
            </a:xfrm>
            <a:prstGeom prst="rect">
              <a:avLst/>
            </a:prstGeom>
          </p:spPr>
        </p:pic>
        <p:pic>
          <p:nvPicPr>
            <p:cNvPr id="11" name="Google Shape;285;p19" descr="python-installation-options.png"/>
            <p:cNvPicPr preferRelativeResize="0"/>
            <p:nvPr/>
          </p:nvPicPr>
          <p:blipFill rotWithShape="1">
            <a:blip r:embed="rId7">
              <a:alphaModFix/>
            </a:blip>
            <a:srcRect l="25948" t="9472" r="7891" b="53111"/>
            <a:stretch/>
          </p:blipFill>
          <p:spPr>
            <a:xfrm>
              <a:off x="5466946" y="3754877"/>
              <a:ext cx="2957207" cy="1108954"/>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9803"/>
                </a:srgbClr>
              </a:outerShdw>
            </a:effectLst>
          </p:spPr>
        </p:pic>
        <p:pic>
          <p:nvPicPr>
            <p:cNvPr id="12" name="Google Shape;285;p19" descr="python-installation-options.png"/>
            <p:cNvPicPr preferRelativeResize="0"/>
            <p:nvPr/>
          </p:nvPicPr>
          <p:blipFill rotWithShape="1">
            <a:blip r:embed="rId7">
              <a:alphaModFix/>
            </a:blip>
            <a:srcRect l="25037" t="77438" r="27011"/>
            <a:stretch/>
          </p:blipFill>
          <p:spPr>
            <a:xfrm>
              <a:off x="3764604" y="2023353"/>
              <a:ext cx="3190672" cy="1079769"/>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9803"/>
                </a:srgbClr>
              </a:outerShdw>
            </a:effectLst>
          </p:spPr>
        </p:pic>
        <p:pic>
          <p:nvPicPr>
            <p:cNvPr id="13" name="12 Imagen" descr="36d3b1a50fc6b7d59d7f282bb694b376.png"/>
            <p:cNvPicPr>
              <a:picLocks noChangeAspect="1"/>
            </p:cNvPicPr>
            <p:nvPr/>
          </p:nvPicPr>
          <p:blipFill>
            <a:blip r:embed="rId8"/>
            <a:stretch>
              <a:fillRect/>
            </a:stretch>
          </p:blipFill>
          <p:spPr>
            <a:xfrm>
              <a:off x="4249501" y="5421810"/>
              <a:ext cx="2044294" cy="1258311"/>
            </a:xfrm>
            <a:prstGeom prst="rect">
              <a:avLst/>
            </a:prstGeom>
          </p:spPr>
        </p:pic>
        <p:pic>
          <p:nvPicPr>
            <p:cNvPr id="1026" name="Picture 2"/>
            <p:cNvPicPr>
              <a:picLocks noChangeAspect="1" noChangeArrowheads="1"/>
            </p:cNvPicPr>
            <p:nvPr/>
          </p:nvPicPr>
          <p:blipFill>
            <a:blip r:embed="rId9"/>
            <a:srcRect/>
            <a:stretch>
              <a:fillRect/>
            </a:stretch>
          </p:blipFill>
          <p:spPr bwMode="auto">
            <a:xfrm>
              <a:off x="5526526" y="175097"/>
              <a:ext cx="2722530" cy="1347853"/>
            </a:xfrm>
            <a:prstGeom prst="rect">
              <a:avLst/>
            </a:prstGeom>
            <a:noFill/>
            <a:ln w="9525">
              <a:noFill/>
              <a:miter lim="800000"/>
              <a:headEnd/>
              <a:tailEnd/>
            </a:ln>
            <a:effectLst/>
          </p:spPr>
        </p:pic>
      </p:grpSp>
      <p:sp>
        <p:nvSpPr>
          <p:cNvPr id="16" name="Google Shape;258;p16"/>
          <p:cNvSpPr txBox="1">
            <a:spLocks noGrp="1"/>
          </p:cNvSpPr>
          <p:nvPr>
            <p:ph type="title"/>
          </p:nvPr>
        </p:nvSpPr>
        <p:spPr>
          <a:xfrm>
            <a:off x="223736" y="2003899"/>
            <a:ext cx="3822970" cy="1143000"/>
          </a:xfrm>
          <a:prstGeom prst="rect">
            <a:avLst/>
          </a:prstGeom>
          <a:noFill/>
          <a:ln>
            <a:noFill/>
          </a:ln>
        </p:spPr>
        <p:txBody>
          <a:bodyPr spcFirstLastPara="1" wrap="square" lIns="91425" tIns="45700" rIns="91425" bIns="45700" anchor="ctr" anchorCtr="0">
            <a:normAutofit fontScale="90000"/>
          </a:bodyPr>
          <a:lstStyle/>
          <a:p>
            <a:pPr marL="0" lvl="0" indent="0">
              <a:buSzPts val="4400"/>
            </a:pPr>
            <a:r>
              <a:rPr lang="es-US" b="1" dirty="0" smtClean="0">
                <a:latin typeface="Nunito"/>
                <a:ea typeface="Nunito"/>
                <a:cs typeface="Nunito"/>
                <a:sym typeface="Nunito"/>
              </a:rPr>
              <a:t>Instalación del Interprete de PYTHON</a:t>
            </a:r>
            <a:endParaRPr lang="es-US" b="1"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134;g11227e0e56f_2_221"/>
          <p:cNvPicPr preferRelativeResize="0"/>
          <p:nvPr/>
        </p:nvPicPr>
        <p:blipFill>
          <a:blip r:embed="rId2">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15362" name="Picture 2"/>
          <p:cNvPicPr>
            <a:picLocks noChangeAspect="1" noChangeArrowheads="1"/>
          </p:cNvPicPr>
          <p:nvPr/>
        </p:nvPicPr>
        <p:blipFill>
          <a:blip r:embed="rId4"/>
          <a:srcRect t="10038"/>
          <a:stretch>
            <a:fillRect/>
          </a:stretch>
        </p:blipFill>
        <p:spPr bwMode="auto">
          <a:xfrm>
            <a:off x="175491" y="240146"/>
            <a:ext cx="5430981" cy="4552687"/>
          </a:xfrm>
          <a:prstGeom prst="rect">
            <a:avLst/>
          </a:prstGeom>
          <a:noFill/>
          <a:ln w="9525">
            <a:solidFill>
              <a:schemeClr val="accent1"/>
            </a:solidFill>
            <a:miter lim="800000"/>
            <a:headEnd/>
            <a:tailEnd/>
          </a:ln>
          <a:effectLst/>
        </p:spPr>
      </p:pic>
      <p:sp>
        <p:nvSpPr>
          <p:cNvPr id="12" name="11 CuadroTexto"/>
          <p:cNvSpPr txBox="1"/>
          <p:nvPr/>
        </p:nvSpPr>
        <p:spPr>
          <a:xfrm>
            <a:off x="295563" y="5394036"/>
            <a:ext cx="5624945" cy="338554"/>
          </a:xfrm>
          <a:prstGeom prst="rect">
            <a:avLst/>
          </a:prstGeom>
          <a:noFill/>
        </p:spPr>
        <p:txBody>
          <a:bodyPr wrap="square" rtlCol="0">
            <a:spAutoFit/>
          </a:bodyPr>
          <a:lstStyle/>
          <a:p>
            <a:r>
              <a:rPr lang="es-ES" sz="1600" dirty="0" smtClean="0"/>
              <a:t>https://api-grupos.herokuapp.com/listar_usuarios</a:t>
            </a:r>
            <a:endParaRPr lang="es-ES" sz="1600" dirty="0"/>
          </a:p>
        </p:txBody>
      </p:sp>
      <p:pic>
        <p:nvPicPr>
          <p:cNvPr id="15364" name="Picture 4"/>
          <p:cNvPicPr>
            <a:picLocks noChangeAspect="1" noChangeArrowheads="1"/>
          </p:cNvPicPr>
          <p:nvPr/>
        </p:nvPicPr>
        <p:blipFill>
          <a:blip r:embed="rId5"/>
          <a:srcRect/>
          <a:stretch>
            <a:fillRect/>
          </a:stretch>
        </p:blipFill>
        <p:spPr bwMode="auto">
          <a:xfrm>
            <a:off x="5943590" y="147782"/>
            <a:ext cx="5934373" cy="5246255"/>
          </a:xfrm>
          <a:prstGeom prst="rect">
            <a:avLst/>
          </a:prstGeom>
          <a:noFill/>
          <a:ln w="9525">
            <a:solidFill>
              <a:schemeClr val="accent1"/>
            </a:solidFill>
            <a:miter lim="800000"/>
            <a:headEnd/>
            <a:tailEnd/>
          </a:ln>
          <a:effectLst/>
        </p:spPr>
      </p:pic>
      <p:sp>
        <p:nvSpPr>
          <p:cNvPr id="13" name="12 CuadroTexto"/>
          <p:cNvSpPr txBox="1"/>
          <p:nvPr/>
        </p:nvSpPr>
        <p:spPr>
          <a:xfrm>
            <a:off x="6257636" y="5426363"/>
            <a:ext cx="5624945" cy="338554"/>
          </a:xfrm>
          <a:prstGeom prst="rect">
            <a:avLst/>
          </a:prstGeom>
          <a:noFill/>
        </p:spPr>
        <p:txBody>
          <a:bodyPr wrap="square" rtlCol="0">
            <a:spAutoFit/>
          </a:bodyPr>
          <a:lstStyle/>
          <a:p>
            <a:r>
              <a:rPr lang="es-ES" sz="1600" dirty="0" smtClean="0"/>
              <a:t>https://api-grupos.herokuapp.com/category_product/10</a:t>
            </a:r>
            <a:endParaRPr lang="es-ES" sz="16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134;g11227e0e56f_2_221"/>
          <p:cNvPicPr preferRelativeResize="0"/>
          <p:nvPr/>
        </p:nvPicPr>
        <p:blipFill>
          <a:blip r:embed="rId2">
            <a:alphaModFix/>
          </a:blip>
          <a:stretch>
            <a:fillRect/>
          </a:stretch>
        </p:blipFill>
        <p:spPr>
          <a:xfrm>
            <a:off x="0" y="5954500"/>
            <a:ext cx="12191999" cy="979700"/>
          </a:xfrm>
          <a:prstGeom prst="rect">
            <a:avLst/>
          </a:prstGeom>
          <a:noFill/>
          <a:ln>
            <a:noFill/>
          </a:ln>
        </p:spPr>
      </p:pic>
      <p:pic>
        <p:nvPicPr>
          <p:cNvPr id="8" name="Google Shape;1135;g11227e0e56f_2_221"/>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1026" name="Picture 2"/>
          <p:cNvPicPr>
            <a:picLocks noChangeAspect="1" noChangeArrowheads="1"/>
          </p:cNvPicPr>
          <p:nvPr/>
        </p:nvPicPr>
        <p:blipFill>
          <a:blip r:embed="rId4"/>
          <a:srcRect/>
          <a:stretch>
            <a:fillRect/>
          </a:stretch>
        </p:blipFill>
        <p:spPr bwMode="auto">
          <a:xfrm>
            <a:off x="485598" y="982516"/>
            <a:ext cx="11503202" cy="3875809"/>
          </a:xfrm>
          <a:prstGeom prst="rect">
            <a:avLst/>
          </a:prstGeom>
          <a:noFill/>
          <a:ln w="9525">
            <a:solidFill>
              <a:schemeClr val="accent1"/>
            </a:solidFill>
            <a:miter lim="800000"/>
            <a:headEnd/>
            <a:tailEnd/>
          </a:ln>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1135;g11227e0e56f_2_221"/>
          <p:cNvPicPr preferRelativeResize="0"/>
          <p:nvPr/>
        </p:nvPicPr>
        <p:blipFill>
          <a:blip r:embed="rId2">
            <a:alphaModFix/>
          </a:blip>
          <a:stretch>
            <a:fillRect/>
          </a:stretch>
        </p:blipFill>
        <p:spPr>
          <a:xfrm>
            <a:off x="4632381" y="6145714"/>
            <a:ext cx="2494226" cy="510183"/>
          </a:xfrm>
          <a:prstGeom prst="rect">
            <a:avLst/>
          </a:prstGeom>
          <a:noFill/>
          <a:ln>
            <a:noFill/>
          </a:ln>
        </p:spPr>
      </p:pic>
      <p:pic>
        <p:nvPicPr>
          <p:cNvPr id="2050" name="Picture 2"/>
          <p:cNvPicPr>
            <a:picLocks noChangeAspect="1" noChangeArrowheads="1"/>
          </p:cNvPicPr>
          <p:nvPr/>
        </p:nvPicPr>
        <p:blipFill>
          <a:blip r:embed="rId3"/>
          <a:srcRect/>
          <a:stretch>
            <a:fillRect/>
          </a:stretch>
        </p:blipFill>
        <p:spPr bwMode="auto">
          <a:xfrm>
            <a:off x="331066" y="0"/>
            <a:ext cx="11676302" cy="1838325"/>
          </a:xfrm>
          <a:prstGeom prst="rect">
            <a:avLst/>
          </a:prstGeom>
          <a:noFill/>
          <a:ln w="9525">
            <a:solidFill>
              <a:schemeClr val="accent1"/>
            </a:solid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1470603" y="1970807"/>
            <a:ext cx="8807450" cy="4800600"/>
          </a:xfrm>
          <a:prstGeom prst="rect">
            <a:avLst/>
          </a:prstGeom>
          <a:noFill/>
          <a:ln w="9525">
            <a:noFill/>
            <a:miter lim="800000"/>
            <a:headEnd/>
            <a:tailEnd/>
          </a:ln>
          <a:effec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1135;g11227e0e56f_2_221"/>
          <p:cNvPicPr preferRelativeResize="0"/>
          <p:nvPr/>
        </p:nvPicPr>
        <p:blipFill>
          <a:blip r:embed="rId2">
            <a:alphaModFix/>
          </a:blip>
          <a:stretch>
            <a:fillRect/>
          </a:stretch>
        </p:blipFill>
        <p:spPr>
          <a:xfrm>
            <a:off x="4632381" y="6145714"/>
            <a:ext cx="2494226" cy="510183"/>
          </a:xfrm>
          <a:prstGeom prst="rect">
            <a:avLst/>
          </a:prstGeom>
          <a:noFill/>
          <a:ln>
            <a:noFill/>
          </a:ln>
        </p:spPr>
      </p:pic>
      <p:pic>
        <p:nvPicPr>
          <p:cNvPr id="2050" name="Picture 2"/>
          <p:cNvPicPr>
            <a:picLocks noChangeAspect="1" noChangeArrowheads="1"/>
          </p:cNvPicPr>
          <p:nvPr/>
        </p:nvPicPr>
        <p:blipFill>
          <a:blip r:embed="rId3"/>
          <a:srcRect/>
          <a:stretch>
            <a:fillRect/>
          </a:stretch>
        </p:blipFill>
        <p:spPr bwMode="auto">
          <a:xfrm>
            <a:off x="331066" y="0"/>
            <a:ext cx="11676302" cy="1838325"/>
          </a:xfrm>
          <a:prstGeom prst="rect">
            <a:avLst/>
          </a:prstGeom>
          <a:noFill/>
          <a:ln w="9525">
            <a:solidFill>
              <a:schemeClr val="accent1"/>
            </a:solid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1470603" y="1970807"/>
            <a:ext cx="8807450" cy="4800600"/>
          </a:xfrm>
          <a:prstGeom prst="rect">
            <a:avLst/>
          </a:prstGeom>
          <a:noFill/>
          <a:ln w="9525">
            <a:noFill/>
            <a:miter lim="800000"/>
            <a:headEnd/>
            <a:tailEnd/>
          </a:ln>
          <a:effec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1135;g11227e0e56f_2_221"/>
          <p:cNvPicPr preferRelativeResize="0"/>
          <p:nvPr/>
        </p:nvPicPr>
        <p:blipFill>
          <a:blip r:embed="rId2">
            <a:alphaModFix/>
          </a:blip>
          <a:stretch>
            <a:fillRect/>
          </a:stretch>
        </p:blipFill>
        <p:spPr>
          <a:xfrm>
            <a:off x="4632381" y="6145714"/>
            <a:ext cx="2494226" cy="510183"/>
          </a:xfrm>
          <a:prstGeom prst="rect">
            <a:avLst/>
          </a:prstGeom>
          <a:noFill/>
          <a:ln>
            <a:noFill/>
          </a:ln>
        </p:spPr>
      </p:pic>
      <p:pic>
        <p:nvPicPr>
          <p:cNvPr id="3074" name="Picture 2"/>
          <p:cNvPicPr>
            <a:picLocks noChangeAspect="1" noChangeArrowheads="1"/>
          </p:cNvPicPr>
          <p:nvPr/>
        </p:nvPicPr>
        <p:blipFill>
          <a:blip r:embed="rId3"/>
          <a:srcRect/>
          <a:stretch>
            <a:fillRect/>
          </a:stretch>
        </p:blipFill>
        <p:spPr bwMode="auto">
          <a:xfrm>
            <a:off x="514927" y="130175"/>
            <a:ext cx="10901218" cy="6388962"/>
          </a:xfrm>
          <a:prstGeom prst="rect">
            <a:avLst/>
          </a:prstGeom>
          <a:noFill/>
          <a:ln w="9525">
            <a:solidFill>
              <a:schemeClr val="accent1"/>
            </a:solidFill>
            <a:miter lim="800000"/>
            <a:headEnd/>
            <a:tailEnd/>
          </a:ln>
          <a:effec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888979" y="858982"/>
            <a:ext cx="10905808" cy="4470399"/>
          </a:xfrm>
          <a:prstGeom prst="rect">
            <a:avLst/>
          </a:prstGeom>
          <a:noFill/>
          <a:ln w="9525">
            <a:solidFill>
              <a:schemeClr val="accent1"/>
            </a:solidFill>
            <a:miter lim="800000"/>
            <a:headEnd/>
            <a:tailEnd/>
          </a:ln>
          <a:effectLst/>
        </p:spPr>
      </p:pic>
      <p:pic>
        <p:nvPicPr>
          <p:cNvPr id="5" name="Google Shape;1135;g11227e0e56f_2_221"/>
          <p:cNvPicPr preferRelativeResize="0"/>
          <p:nvPr/>
        </p:nvPicPr>
        <p:blipFill>
          <a:blip r:embed="rId3">
            <a:alphaModFix/>
          </a:blip>
          <a:stretch>
            <a:fillRect/>
          </a:stretch>
        </p:blipFill>
        <p:spPr>
          <a:xfrm>
            <a:off x="4632381" y="6145714"/>
            <a:ext cx="2494226" cy="510183"/>
          </a:xfrm>
          <a:prstGeom prst="rect">
            <a:avLst/>
          </a:prstGeom>
          <a:noFill/>
          <a:ln>
            <a:noFill/>
          </a:ln>
        </p:spPr>
      </p:pic>
      <p:pic>
        <p:nvPicPr>
          <p:cNvPr id="6" name="Google Shape;1134;g11227e0e56f_2_221"/>
          <p:cNvPicPr preferRelativeResize="0"/>
          <p:nvPr/>
        </p:nvPicPr>
        <p:blipFill>
          <a:blip r:embed="rId4">
            <a:alphaModFix/>
          </a:blip>
          <a:stretch>
            <a:fillRect/>
          </a:stretch>
        </p:blipFill>
        <p:spPr>
          <a:xfrm>
            <a:off x="0" y="5954500"/>
            <a:ext cx="12191999" cy="979700"/>
          </a:xfrm>
          <a:prstGeom prst="rect">
            <a:avLst/>
          </a:prstGeom>
          <a:noFill/>
          <a:ln>
            <a:noFill/>
          </a:ln>
        </p:spPr>
      </p:pic>
      <p:pic>
        <p:nvPicPr>
          <p:cNvPr id="7" name="Google Shape;1135;g11227e0e56f_2_221"/>
          <p:cNvPicPr preferRelativeResize="0"/>
          <p:nvPr/>
        </p:nvPicPr>
        <p:blipFill>
          <a:blip r:embed="rId3">
            <a:alphaModFix/>
          </a:blip>
          <a:stretch>
            <a:fillRect/>
          </a:stretch>
        </p:blipFill>
        <p:spPr>
          <a:xfrm>
            <a:off x="4784781" y="6298114"/>
            <a:ext cx="2494226" cy="510183"/>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35;g11227e0e56f_2_221"/>
          <p:cNvPicPr preferRelativeResize="0"/>
          <p:nvPr/>
        </p:nvPicPr>
        <p:blipFill>
          <a:blip r:embed="rId2">
            <a:alphaModFix/>
          </a:blip>
          <a:stretch>
            <a:fillRect/>
          </a:stretch>
        </p:blipFill>
        <p:spPr>
          <a:xfrm>
            <a:off x="4632381" y="6145714"/>
            <a:ext cx="2494226" cy="510183"/>
          </a:xfrm>
          <a:prstGeom prst="rect">
            <a:avLst/>
          </a:prstGeom>
          <a:noFill/>
          <a:ln>
            <a:noFill/>
          </a:ln>
        </p:spPr>
      </p:pic>
      <p:pic>
        <p:nvPicPr>
          <p:cNvPr id="6" name="Google Shape;1134;g11227e0e56f_2_221"/>
          <p:cNvPicPr preferRelativeResize="0"/>
          <p:nvPr/>
        </p:nvPicPr>
        <p:blipFill>
          <a:blip r:embed="rId3">
            <a:alphaModFix/>
          </a:blip>
          <a:stretch>
            <a:fillRect/>
          </a:stretch>
        </p:blipFill>
        <p:spPr>
          <a:xfrm>
            <a:off x="0" y="5954500"/>
            <a:ext cx="12191999" cy="979700"/>
          </a:xfrm>
          <a:prstGeom prst="rect">
            <a:avLst/>
          </a:prstGeom>
          <a:noFill/>
          <a:ln>
            <a:noFill/>
          </a:ln>
        </p:spPr>
      </p:pic>
      <p:pic>
        <p:nvPicPr>
          <p:cNvPr id="7" name="Google Shape;1135;g11227e0e56f_2_221"/>
          <p:cNvPicPr preferRelativeResize="0"/>
          <p:nvPr/>
        </p:nvPicPr>
        <p:blipFill>
          <a:blip r:embed="rId2">
            <a:alphaModFix/>
          </a:blip>
          <a:stretch>
            <a:fillRect/>
          </a:stretch>
        </p:blipFill>
        <p:spPr>
          <a:xfrm>
            <a:off x="4784781" y="6298114"/>
            <a:ext cx="2494226" cy="510183"/>
          </a:xfrm>
          <a:prstGeom prst="rect">
            <a:avLst/>
          </a:prstGeom>
          <a:noFill/>
          <a:ln>
            <a:noFill/>
          </a:ln>
        </p:spPr>
      </p:pic>
      <p:pic>
        <p:nvPicPr>
          <p:cNvPr id="5122" name="Picture 2"/>
          <p:cNvPicPr>
            <a:picLocks noChangeAspect="1" noChangeArrowheads="1"/>
          </p:cNvPicPr>
          <p:nvPr/>
        </p:nvPicPr>
        <p:blipFill>
          <a:blip r:embed="rId4"/>
          <a:srcRect/>
          <a:stretch>
            <a:fillRect/>
          </a:stretch>
        </p:blipFill>
        <p:spPr bwMode="auto">
          <a:xfrm>
            <a:off x="1340138" y="110832"/>
            <a:ext cx="8930698" cy="5730848"/>
          </a:xfrm>
          <a:prstGeom prst="rect">
            <a:avLst/>
          </a:prstGeom>
          <a:noFill/>
          <a:ln w="9525">
            <a:solidFill>
              <a:schemeClr val="accent1"/>
            </a:solid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sp>
        <p:nvSpPr>
          <p:cNvPr id="16" name="Google Shape;258;p16"/>
          <p:cNvSpPr txBox="1">
            <a:spLocks noGrp="1"/>
          </p:cNvSpPr>
          <p:nvPr>
            <p:ph type="title"/>
          </p:nvPr>
        </p:nvSpPr>
        <p:spPr>
          <a:xfrm>
            <a:off x="223736" y="2003899"/>
            <a:ext cx="3822970" cy="1143000"/>
          </a:xfrm>
          <a:prstGeom prst="rect">
            <a:avLst/>
          </a:prstGeom>
          <a:noFill/>
          <a:ln>
            <a:noFill/>
          </a:ln>
        </p:spPr>
        <p:txBody>
          <a:bodyPr spcFirstLastPara="1" wrap="square" lIns="91425" tIns="45700" rIns="91425" bIns="45700" anchor="ctr" anchorCtr="0">
            <a:normAutofit fontScale="90000"/>
          </a:bodyPr>
          <a:lstStyle/>
          <a:p>
            <a:pPr marL="0" lvl="0" indent="0">
              <a:buSzPts val="4400"/>
            </a:pPr>
            <a:r>
              <a:rPr lang="es-US" b="1" dirty="0" smtClean="0">
                <a:latin typeface="Nunito"/>
                <a:ea typeface="Nunito"/>
                <a:cs typeface="Nunito"/>
                <a:sym typeface="Nunito"/>
              </a:rPr>
              <a:t>Instalación de Visual Studio </a:t>
            </a:r>
            <a:r>
              <a:rPr lang="es-US" b="1" dirty="0" err="1" smtClean="0">
                <a:latin typeface="Nunito"/>
                <a:ea typeface="Nunito"/>
                <a:cs typeface="Nunito"/>
                <a:sym typeface="Nunito"/>
              </a:rPr>
              <a:t>Code</a:t>
            </a:r>
            <a:r>
              <a:rPr lang="es-US" b="1" dirty="0" smtClean="0">
                <a:latin typeface="Nunito"/>
                <a:ea typeface="Nunito"/>
                <a:cs typeface="Nunito"/>
                <a:sym typeface="Nunito"/>
              </a:rPr>
              <a:t> &amp; </a:t>
            </a:r>
            <a:r>
              <a:rPr lang="es-US" b="1" dirty="0" err="1" smtClean="0">
                <a:latin typeface="Nunito"/>
                <a:ea typeface="Nunito"/>
                <a:cs typeface="Nunito"/>
                <a:sym typeface="Nunito"/>
              </a:rPr>
              <a:t>Plugins</a:t>
            </a:r>
            <a:endParaRPr lang="es-US" b="1" dirty="0">
              <a:latin typeface="Nunito"/>
              <a:ea typeface="Nunito"/>
              <a:cs typeface="Nunito"/>
              <a:sym typeface="Nunito"/>
            </a:endParaRPr>
          </a:p>
        </p:txBody>
      </p:sp>
      <p:grpSp>
        <p:nvGrpSpPr>
          <p:cNvPr id="17" name="16 Grupo"/>
          <p:cNvGrpSpPr/>
          <p:nvPr/>
        </p:nvGrpSpPr>
        <p:grpSpPr>
          <a:xfrm>
            <a:off x="4504066" y="1060315"/>
            <a:ext cx="5311143" cy="3463047"/>
            <a:chOff x="4795896" y="0"/>
            <a:chExt cx="5311143" cy="3463047"/>
          </a:xfrm>
        </p:grpSpPr>
        <p:pic>
          <p:nvPicPr>
            <p:cNvPr id="9" name="8 Imagen" descr="pngegg (21).png"/>
            <p:cNvPicPr>
              <a:picLocks noChangeAspect="1"/>
            </p:cNvPicPr>
            <p:nvPr/>
          </p:nvPicPr>
          <p:blipFill>
            <a:blip r:embed="rId6"/>
            <a:srcRect b="49752"/>
            <a:stretch>
              <a:fillRect/>
            </a:stretch>
          </p:blipFill>
          <p:spPr>
            <a:xfrm>
              <a:off x="4795896" y="0"/>
              <a:ext cx="5311143" cy="3463047"/>
            </a:xfrm>
            <a:prstGeom prst="rect">
              <a:avLst/>
            </a:prstGeom>
          </p:spPr>
        </p:pic>
        <p:pic>
          <p:nvPicPr>
            <p:cNvPr id="14" name="Google Shape;294;p20"/>
            <p:cNvPicPr preferRelativeResize="0"/>
            <p:nvPr/>
          </p:nvPicPr>
          <p:blipFill rotWithShape="1">
            <a:blip r:embed="rId7">
              <a:alphaModFix/>
            </a:blip>
            <a:srcRect/>
            <a:stretch/>
          </p:blipFill>
          <p:spPr>
            <a:xfrm>
              <a:off x="7078993" y="194321"/>
              <a:ext cx="2386020" cy="1342649"/>
            </a:xfrm>
            <a:prstGeom prst="rect">
              <a:avLst/>
            </a:prstGeom>
            <a:noFill/>
            <a:ln>
              <a:noFill/>
            </a:ln>
          </p:spPr>
        </p:pic>
        <p:pic>
          <p:nvPicPr>
            <p:cNvPr id="15" name="Google Shape;296;p20"/>
            <p:cNvPicPr preferRelativeResize="0"/>
            <p:nvPr/>
          </p:nvPicPr>
          <p:blipFill rotWithShape="1">
            <a:blip r:embed="rId8">
              <a:alphaModFix/>
            </a:blip>
            <a:srcRect/>
            <a:stretch/>
          </p:blipFill>
          <p:spPr>
            <a:xfrm>
              <a:off x="5339588" y="1934182"/>
              <a:ext cx="2753825" cy="1285673"/>
            </a:xfrm>
            <a:prstGeom prst="rect">
              <a:avLst/>
            </a:prstGeom>
            <a:noFill/>
            <a:ln>
              <a:noFill/>
            </a:ln>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8" name="17 Grupo"/>
          <p:cNvGrpSpPr/>
          <p:nvPr/>
        </p:nvGrpSpPr>
        <p:grpSpPr>
          <a:xfrm>
            <a:off x="1877439" y="787940"/>
            <a:ext cx="8570067" cy="5306923"/>
            <a:chOff x="1624520" y="466928"/>
            <a:chExt cx="8570067" cy="5306923"/>
          </a:xfrm>
        </p:grpSpPr>
        <p:grpSp>
          <p:nvGrpSpPr>
            <p:cNvPr id="16" name="15 Grupo"/>
            <p:cNvGrpSpPr/>
            <p:nvPr/>
          </p:nvGrpSpPr>
          <p:grpSpPr>
            <a:xfrm>
              <a:off x="1850645" y="466928"/>
              <a:ext cx="8343942" cy="5306923"/>
              <a:chOff x="1850645" y="466928"/>
              <a:chExt cx="8343942" cy="5306923"/>
            </a:xfrm>
          </p:grpSpPr>
          <p:pic>
            <p:nvPicPr>
              <p:cNvPr id="14" name="13 Imagen" descr="pngegg.png"/>
              <p:cNvPicPr>
                <a:picLocks noChangeAspect="1"/>
              </p:cNvPicPr>
              <p:nvPr/>
            </p:nvPicPr>
            <p:blipFill>
              <a:blip r:embed="rId6"/>
              <a:stretch>
                <a:fillRect/>
              </a:stretch>
            </p:blipFill>
            <p:spPr>
              <a:xfrm>
                <a:off x="1850645" y="466928"/>
                <a:ext cx="8343942" cy="5306923"/>
              </a:xfrm>
              <a:prstGeom prst="rect">
                <a:avLst/>
              </a:prstGeom>
            </p:spPr>
          </p:pic>
          <p:pic>
            <p:nvPicPr>
              <p:cNvPr id="1026" name="Picture 2"/>
              <p:cNvPicPr>
                <a:picLocks noChangeAspect="1" noChangeArrowheads="1"/>
              </p:cNvPicPr>
              <p:nvPr/>
            </p:nvPicPr>
            <p:blipFill>
              <a:blip r:embed="rId7"/>
              <a:srcRect/>
              <a:stretch>
                <a:fillRect/>
              </a:stretch>
            </p:blipFill>
            <p:spPr bwMode="auto">
              <a:xfrm>
                <a:off x="2821021" y="743660"/>
                <a:ext cx="6429983" cy="3993709"/>
              </a:xfrm>
              <a:prstGeom prst="rect">
                <a:avLst/>
              </a:prstGeom>
              <a:noFill/>
              <a:ln w="9525">
                <a:noFill/>
                <a:miter lim="800000"/>
                <a:headEnd/>
                <a:tailEnd/>
              </a:ln>
              <a:effectLst/>
            </p:spPr>
          </p:pic>
        </p:grpSp>
        <p:pic>
          <p:nvPicPr>
            <p:cNvPr id="17" name="Picture 2"/>
            <p:cNvPicPr>
              <a:picLocks noChangeAspect="1" noChangeArrowheads="1"/>
            </p:cNvPicPr>
            <p:nvPr/>
          </p:nvPicPr>
          <p:blipFill>
            <a:blip r:embed="rId8"/>
            <a:srcRect/>
            <a:stretch>
              <a:fillRect/>
            </a:stretch>
          </p:blipFill>
          <p:spPr bwMode="auto">
            <a:xfrm>
              <a:off x="1624520" y="515364"/>
              <a:ext cx="972970" cy="972970"/>
            </a:xfrm>
            <a:prstGeom prst="rect">
              <a:avLst/>
            </a:prstGeom>
            <a:noFill/>
            <a:ln w="9525">
              <a:noFill/>
              <a:miter lim="800000"/>
              <a:headEnd/>
              <a:tailEnd/>
            </a:ln>
            <a:effectLst/>
          </p:spPr>
        </p:pic>
      </p:grpSp>
      <p:sp>
        <p:nvSpPr>
          <p:cNvPr id="19" name="18 Rectángulo"/>
          <p:cNvSpPr/>
          <p:nvPr/>
        </p:nvSpPr>
        <p:spPr>
          <a:xfrm>
            <a:off x="141775" y="2467716"/>
            <a:ext cx="2677336" cy="830997"/>
          </a:xfrm>
          <a:prstGeom prst="rect">
            <a:avLst/>
          </a:prstGeom>
        </p:spPr>
        <p:txBody>
          <a:bodyPr wrap="none">
            <a:spAutoFit/>
          </a:bodyPr>
          <a:lstStyle/>
          <a:p>
            <a:r>
              <a:rPr lang="es-ES" sz="2400" dirty="0" smtClean="0">
                <a:latin typeface="Nunito Black" charset="0"/>
              </a:rPr>
              <a:t>Python Docstring</a:t>
            </a:r>
          </a:p>
          <a:p>
            <a:r>
              <a:rPr lang="es-ES" sz="2400" dirty="0" smtClean="0">
                <a:latin typeface="Nunito Black" charset="0"/>
              </a:rPr>
              <a:t> Generator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a:stretch/>
        </p:blipFill>
        <p:spPr>
          <a:xfrm>
            <a:off x="1353749" y="706968"/>
            <a:ext cx="2919878" cy="2928294"/>
          </a:xfrm>
          <a:prstGeom prst="ellipse">
            <a:avLst/>
          </a:prstGeom>
          <a:noFill/>
          <a:ln>
            <a:noFill/>
          </a:ln>
        </p:spPr>
      </p:pic>
      <p:pic>
        <p:nvPicPr>
          <p:cNvPr id="96" name="Google Shape;96;p2"/>
          <p:cNvPicPr preferRelativeResize="0"/>
          <p:nvPr/>
        </p:nvPicPr>
        <p:blipFill rotWithShape="1">
          <a:blip r:embed="rId4">
            <a:alphaModFix/>
          </a:blip>
          <a:srcRect/>
          <a:stretch/>
        </p:blipFill>
        <p:spPr>
          <a:xfrm>
            <a:off x="11057243" y="1158952"/>
            <a:ext cx="572608" cy="572608"/>
          </a:xfrm>
          <a:prstGeom prst="rect">
            <a:avLst/>
          </a:prstGeom>
          <a:noFill/>
          <a:ln>
            <a:noFill/>
          </a:ln>
        </p:spPr>
      </p:pic>
      <p:sp>
        <p:nvSpPr>
          <p:cNvPr id="100" name="Google Shape;100;p2"/>
          <p:cNvSpPr txBox="1"/>
          <p:nvPr/>
        </p:nvSpPr>
        <p:spPr>
          <a:xfrm>
            <a:off x="6108971" y="2273659"/>
            <a:ext cx="568095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2000" b="0" i="0" u="none" strike="noStrike" cap="none" dirty="0">
                <a:solidFill>
                  <a:schemeClr val="dk1"/>
                </a:solidFill>
                <a:latin typeface="Nunito" charset="0"/>
                <a:ea typeface="Calibri"/>
                <a:cs typeface="Calibri"/>
                <a:sym typeface="Calibri"/>
              </a:rPr>
              <a:t> CTO </a:t>
            </a:r>
            <a:r>
              <a:rPr lang="es-US" sz="2000" b="0" i="0" u="none" strike="noStrike" cap="none" dirty="0" err="1">
                <a:solidFill>
                  <a:schemeClr val="dk1"/>
                </a:solidFill>
                <a:latin typeface="Nunito" charset="0"/>
                <a:ea typeface="Calibri"/>
                <a:cs typeface="Calibri"/>
                <a:sym typeface="Calibri"/>
              </a:rPr>
              <a:t>Dream</a:t>
            </a:r>
            <a:r>
              <a:rPr lang="es-US" sz="2000" b="0" i="0" u="none" strike="noStrike" cap="none" dirty="0">
                <a:solidFill>
                  <a:schemeClr val="dk1"/>
                </a:solidFill>
                <a:latin typeface="Nunito" charset="0"/>
                <a:ea typeface="Calibri"/>
                <a:cs typeface="Calibri"/>
                <a:sym typeface="Calibri"/>
              </a:rPr>
              <a:t> </a:t>
            </a:r>
            <a:r>
              <a:rPr lang="es-US" sz="2000" b="0" i="0" u="none" strike="noStrike" cap="none" dirty="0" err="1">
                <a:solidFill>
                  <a:schemeClr val="dk1"/>
                </a:solidFill>
                <a:latin typeface="Nunito" charset="0"/>
                <a:ea typeface="Calibri"/>
                <a:cs typeface="Calibri"/>
                <a:sym typeface="Calibri"/>
              </a:rPr>
              <a:t>Music</a:t>
            </a:r>
            <a:endParaRPr sz="2000" b="0" i="0" u="none" strike="noStrike" cap="none">
              <a:solidFill>
                <a:schemeClr val="dk1"/>
              </a:solidFill>
              <a:latin typeface="Nunito" charset="0"/>
              <a:ea typeface="Calibri"/>
              <a:cs typeface="Calibri"/>
              <a:sym typeface="Calibri"/>
            </a:endParaRPr>
          </a:p>
          <a:p>
            <a:pPr marL="0" marR="0" lvl="0" indent="0" algn="ctr" rtl="0">
              <a:spcBef>
                <a:spcPts val="0"/>
              </a:spcBef>
              <a:spcAft>
                <a:spcPts val="0"/>
              </a:spcAft>
              <a:buNone/>
            </a:pPr>
            <a:r>
              <a:rPr lang="es-US" sz="2000" b="0" i="0" u="none" strike="noStrike" cap="none" dirty="0">
                <a:solidFill>
                  <a:schemeClr val="dk1"/>
                </a:solidFill>
                <a:latin typeface="Nunito" charset="0"/>
                <a:ea typeface="Calibri"/>
                <a:cs typeface="Calibri"/>
                <a:sym typeface="Calibri"/>
              </a:rPr>
              <a:t> CEO </a:t>
            </a:r>
            <a:r>
              <a:rPr lang="es-US" sz="2000" b="0" i="0" u="none" strike="noStrike" cap="none" dirty="0" err="1">
                <a:solidFill>
                  <a:schemeClr val="dk1"/>
                </a:solidFill>
                <a:latin typeface="Nunito" charset="0"/>
                <a:ea typeface="Calibri"/>
                <a:cs typeface="Calibri"/>
                <a:sym typeface="Calibri"/>
              </a:rPr>
              <a:t>Pyarmando</a:t>
            </a:r>
            <a:r>
              <a:rPr lang="es-US" sz="2000" b="0" i="0" u="none" strike="noStrike" cap="none" dirty="0">
                <a:solidFill>
                  <a:schemeClr val="dk1"/>
                </a:solidFill>
                <a:latin typeface="Nunito" charset="0"/>
                <a:ea typeface="Calibri"/>
                <a:cs typeface="Calibri"/>
                <a:sym typeface="Calibri"/>
              </a:rPr>
              <a:t> </a:t>
            </a:r>
            <a:r>
              <a:rPr lang="es-US" sz="2000" b="0" i="0" u="none" strike="noStrike" cap="none" dirty="0" err="1">
                <a:solidFill>
                  <a:schemeClr val="dk1"/>
                </a:solidFill>
                <a:latin typeface="Nunito" charset="0"/>
                <a:ea typeface="Calibri"/>
                <a:cs typeface="Calibri"/>
                <a:sym typeface="Calibri"/>
              </a:rPr>
              <a:t>Academy</a:t>
            </a:r>
            <a:endParaRPr sz="2000" b="0" i="0" u="none" strike="noStrike" cap="none">
              <a:solidFill>
                <a:schemeClr val="dk1"/>
              </a:solidFill>
              <a:latin typeface="Nunito" charset="0"/>
              <a:ea typeface="Calibri"/>
              <a:cs typeface="Calibri"/>
              <a:sym typeface="Calibri"/>
            </a:endParaRPr>
          </a:p>
        </p:txBody>
      </p:sp>
      <p:sp>
        <p:nvSpPr>
          <p:cNvPr id="101" name="Google Shape;101;p2"/>
          <p:cNvSpPr/>
          <p:nvPr/>
        </p:nvSpPr>
        <p:spPr>
          <a:xfrm>
            <a:off x="4536332" y="434319"/>
            <a:ext cx="7655668" cy="20620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4400" b="1" i="0" u="none" strike="noStrike" cap="none" dirty="0" smtClean="0">
                <a:solidFill>
                  <a:schemeClr val="dk1"/>
                </a:solidFill>
                <a:latin typeface="Nunito" charset="0"/>
                <a:ea typeface="Nunito"/>
                <a:cs typeface="Nunito"/>
                <a:sym typeface="Nunito"/>
              </a:rPr>
              <a:t>Ing. Armando </a:t>
            </a:r>
            <a:r>
              <a:rPr lang="es-US" sz="4400" b="1" i="0" u="none" strike="noStrike" cap="none" dirty="0">
                <a:solidFill>
                  <a:schemeClr val="dk1"/>
                </a:solidFill>
                <a:latin typeface="Nunito" charset="0"/>
                <a:ea typeface="Nunito"/>
                <a:cs typeface="Nunito"/>
                <a:sym typeface="Nunito"/>
              </a:rPr>
              <a:t>Ruiz </a:t>
            </a:r>
            <a:r>
              <a:rPr lang="es-US" sz="4400" b="1" i="0" u="none" strike="noStrike" cap="none" dirty="0" smtClean="0">
                <a:solidFill>
                  <a:schemeClr val="dk1"/>
                </a:solidFill>
                <a:latin typeface="Nunito" charset="0"/>
                <a:ea typeface="Nunito"/>
                <a:cs typeface="Nunito"/>
                <a:sym typeface="Nunito"/>
              </a:rPr>
              <a:t>Rebollar</a:t>
            </a:r>
            <a:endParaRPr sz="4400" b="1" i="0" u="none" strike="noStrike" cap="none">
              <a:solidFill>
                <a:schemeClr val="dk1"/>
              </a:solidFill>
              <a:latin typeface="Nunito" charset="0"/>
              <a:ea typeface="Nunito"/>
              <a:cs typeface="Nunito"/>
              <a:sym typeface="Nunito"/>
            </a:endParaRPr>
          </a:p>
          <a:p>
            <a:pPr marL="0" marR="0" lvl="0" indent="0" algn="ctr" rtl="0">
              <a:spcBef>
                <a:spcPts val="0"/>
              </a:spcBef>
              <a:spcAft>
                <a:spcPts val="0"/>
              </a:spcAft>
              <a:buNone/>
            </a:pPr>
            <a:endParaRPr sz="4400" b="1" i="0" u="none" strike="noStrike" cap="none">
              <a:solidFill>
                <a:schemeClr val="dk1"/>
              </a:solidFill>
              <a:latin typeface="Nunito"/>
              <a:ea typeface="Nunito"/>
              <a:cs typeface="Nunito"/>
              <a:sym typeface="Nunito"/>
            </a:endParaRPr>
          </a:p>
          <a:p>
            <a:pPr marL="0" marR="0" lvl="0" indent="0" algn="ctr" rtl="0">
              <a:spcBef>
                <a:spcPts val="0"/>
              </a:spcBef>
              <a:spcAft>
                <a:spcPts val="0"/>
              </a:spcAft>
              <a:buNone/>
            </a:pPr>
            <a:endParaRPr sz="4000" b="1" i="0" u="none" strike="noStrike" cap="none">
              <a:solidFill>
                <a:schemeClr val="dk1"/>
              </a:solidFill>
              <a:latin typeface="Nunito"/>
              <a:ea typeface="Nunito"/>
              <a:cs typeface="Nunito"/>
              <a:sym typeface="Nunito"/>
            </a:endParaRPr>
          </a:p>
        </p:txBody>
      </p:sp>
      <p:pic>
        <p:nvPicPr>
          <p:cNvPr id="102" name="Google Shape;102;p2"/>
          <p:cNvPicPr preferRelativeResize="0"/>
          <p:nvPr/>
        </p:nvPicPr>
        <p:blipFill rotWithShape="1">
          <a:blip r:embed="rId5">
            <a:alphaModFix/>
          </a:blip>
          <a:srcRect/>
          <a:stretch/>
        </p:blipFill>
        <p:spPr>
          <a:xfrm>
            <a:off x="-27296" y="5786176"/>
            <a:ext cx="12192000" cy="1071824"/>
          </a:xfrm>
          <a:prstGeom prst="rect">
            <a:avLst/>
          </a:prstGeom>
          <a:noFill/>
          <a:ln>
            <a:noFill/>
          </a:ln>
        </p:spPr>
      </p:pic>
      <p:grpSp>
        <p:nvGrpSpPr>
          <p:cNvPr id="19" name="18 Grupo"/>
          <p:cNvGrpSpPr/>
          <p:nvPr/>
        </p:nvGrpSpPr>
        <p:grpSpPr>
          <a:xfrm>
            <a:off x="7482674" y="3298610"/>
            <a:ext cx="3256662" cy="1895960"/>
            <a:chOff x="7589679" y="3716899"/>
            <a:chExt cx="2925921" cy="1614363"/>
          </a:xfrm>
        </p:grpSpPr>
        <p:pic>
          <p:nvPicPr>
            <p:cNvPr id="103" name="Google Shape;103;p2"/>
            <p:cNvPicPr preferRelativeResize="0"/>
            <p:nvPr/>
          </p:nvPicPr>
          <p:blipFill rotWithShape="1">
            <a:blip r:embed="rId6">
              <a:alphaModFix/>
            </a:blip>
            <a:srcRect/>
            <a:stretch/>
          </p:blipFill>
          <p:spPr>
            <a:xfrm>
              <a:off x="7590659" y="3716899"/>
              <a:ext cx="484332" cy="462806"/>
            </a:xfrm>
            <a:prstGeom prst="rect">
              <a:avLst/>
            </a:prstGeom>
            <a:noFill/>
            <a:ln>
              <a:noFill/>
            </a:ln>
          </p:spPr>
        </p:pic>
        <p:sp>
          <p:nvSpPr>
            <p:cNvPr id="104" name="Google Shape;104;p2"/>
            <p:cNvSpPr/>
            <p:nvPr/>
          </p:nvSpPr>
          <p:spPr>
            <a:xfrm>
              <a:off x="8121990" y="3763636"/>
              <a:ext cx="239361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b="0" i="0" u="none" strike="noStrike" cap="none" dirty="0" err="1" smtClean="0">
                  <a:solidFill>
                    <a:schemeClr val="dk1"/>
                  </a:solidFill>
                  <a:latin typeface="Calibri"/>
                  <a:ea typeface="Calibri"/>
                  <a:cs typeface="Calibri"/>
                  <a:sym typeface="Calibri"/>
                </a:rPr>
                <a:t>Pyarmando</a:t>
              </a:r>
              <a:r>
                <a:rPr lang="es-US" sz="1800" b="0" i="0" u="none" strike="noStrike" cap="none" dirty="0" smtClean="0">
                  <a:solidFill>
                    <a:schemeClr val="dk1"/>
                  </a:solidFill>
                  <a:latin typeface="Calibri"/>
                  <a:ea typeface="Calibri"/>
                  <a:cs typeface="Calibri"/>
                  <a:sym typeface="Calibri"/>
                </a:rPr>
                <a:t> </a:t>
              </a:r>
              <a:r>
                <a:rPr lang="es-US" sz="1800" b="0" i="0" u="none" strike="noStrike" cap="none" dirty="0" err="1" smtClean="0">
                  <a:solidFill>
                    <a:schemeClr val="dk1"/>
                  </a:solidFill>
                  <a:latin typeface="Calibri"/>
                  <a:ea typeface="Calibri"/>
                  <a:cs typeface="Calibri"/>
                  <a:sym typeface="Calibri"/>
                </a:rPr>
                <a:t>academy</a:t>
              </a:r>
              <a:endParaRPr/>
            </a:p>
          </p:txBody>
        </p:sp>
        <p:pic>
          <p:nvPicPr>
            <p:cNvPr id="105" name="Google Shape;105;p2"/>
            <p:cNvPicPr preferRelativeResize="0"/>
            <p:nvPr/>
          </p:nvPicPr>
          <p:blipFill rotWithShape="1">
            <a:blip r:embed="rId7">
              <a:alphaModFix/>
            </a:blip>
            <a:srcRect/>
            <a:stretch/>
          </p:blipFill>
          <p:spPr>
            <a:xfrm>
              <a:off x="7589679" y="4290453"/>
              <a:ext cx="502074" cy="462806"/>
            </a:xfrm>
            <a:prstGeom prst="rect">
              <a:avLst/>
            </a:prstGeom>
            <a:noFill/>
            <a:ln>
              <a:noFill/>
            </a:ln>
          </p:spPr>
        </p:pic>
        <p:pic>
          <p:nvPicPr>
            <p:cNvPr id="106" name="Google Shape;106;p2"/>
            <p:cNvPicPr preferRelativeResize="0"/>
            <p:nvPr/>
          </p:nvPicPr>
          <p:blipFill rotWithShape="1">
            <a:blip r:embed="rId8">
              <a:alphaModFix/>
            </a:blip>
            <a:srcRect/>
            <a:stretch/>
          </p:blipFill>
          <p:spPr>
            <a:xfrm>
              <a:off x="7605449" y="4857838"/>
              <a:ext cx="484696" cy="473424"/>
            </a:xfrm>
            <a:prstGeom prst="rect">
              <a:avLst/>
            </a:prstGeom>
            <a:noFill/>
            <a:ln>
              <a:noFill/>
            </a:ln>
          </p:spPr>
        </p:pic>
        <p:sp>
          <p:nvSpPr>
            <p:cNvPr id="107" name="Google Shape;107;p2"/>
            <p:cNvSpPr/>
            <p:nvPr/>
          </p:nvSpPr>
          <p:spPr>
            <a:xfrm>
              <a:off x="8090145" y="4325717"/>
              <a:ext cx="16492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dirty="0">
                  <a:solidFill>
                    <a:schemeClr val="dk1"/>
                  </a:solidFill>
                  <a:latin typeface="Calibri"/>
                  <a:ea typeface="Calibri"/>
                  <a:cs typeface="Calibri"/>
                  <a:sym typeface="Calibri"/>
                </a:rPr>
                <a:t>@</a:t>
              </a:r>
              <a:r>
                <a:rPr lang="es-US" sz="1800" dirty="0" err="1">
                  <a:solidFill>
                    <a:schemeClr val="dk1"/>
                  </a:solidFill>
                  <a:latin typeface="Calibri"/>
                  <a:ea typeface="Calibri"/>
                  <a:cs typeface="Calibri"/>
                  <a:sym typeface="Calibri"/>
                </a:rPr>
                <a:t>PyarmandoA</a:t>
              </a:r>
              <a:endParaRPr sz="1800">
                <a:solidFill>
                  <a:schemeClr val="dk1"/>
                </a:solidFill>
                <a:latin typeface="Calibri"/>
                <a:ea typeface="Calibri"/>
                <a:cs typeface="Calibri"/>
                <a:sym typeface="Calibri"/>
              </a:endParaRPr>
            </a:p>
          </p:txBody>
        </p:sp>
        <p:sp>
          <p:nvSpPr>
            <p:cNvPr id="108" name="Google Shape;108;p2"/>
            <p:cNvSpPr/>
            <p:nvPr/>
          </p:nvSpPr>
          <p:spPr>
            <a:xfrm>
              <a:off x="8140187" y="4860315"/>
              <a:ext cx="20413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chemeClr val="dk1"/>
                  </a:solidFill>
                  <a:latin typeface="Calibri"/>
                  <a:ea typeface="Calibri"/>
                  <a:cs typeface="Calibri"/>
                  <a:sym typeface="Calibri"/>
                </a:rPr>
                <a:t>aprendepyarmando</a:t>
              </a:r>
              <a:endParaRPr sz="1800">
                <a:solidFill>
                  <a:schemeClr val="dk1"/>
                </a:solidFill>
                <a:latin typeface="Calibri"/>
                <a:ea typeface="Calibri"/>
                <a:cs typeface="Calibri"/>
                <a:sym typeface="Calibri"/>
              </a:endParaRPr>
            </a:p>
          </p:txBody>
        </p:sp>
      </p:grpSp>
      <p:pic>
        <p:nvPicPr>
          <p:cNvPr id="17" name="16 Imagen" descr="pngegg (27).png"/>
          <p:cNvPicPr>
            <a:picLocks noChangeAspect="1"/>
          </p:cNvPicPr>
          <p:nvPr/>
        </p:nvPicPr>
        <p:blipFill>
          <a:blip r:embed="rId9"/>
          <a:stretch>
            <a:fillRect/>
          </a:stretch>
        </p:blipFill>
        <p:spPr>
          <a:xfrm>
            <a:off x="3507711" y="2762656"/>
            <a:ext cx="1901649" cy="1264596"/>
          </a:xfrm>
          <a:prstGeom prst="rect">
            <a:avLst/>
          </a:prstGeom>
        </p:spPr>
      </p:pic>
      <p:sp>
        <p:nvSpPr>
          <p:cNvPr id="18" name="17 Rectángulo"/>
          <p:cNvSpPr/>
          <p:nvPr/>
        </p:nvSpPr>
        <p:spPr>
          <a:xfrm>
            <a:off x="5489642" y="1163492"/>
            <a:ext cx="6096000" cy="954107"/>
          </a:xfrm>
          <a:prstGeom prst="rect">
            <a:avLst/>
          </a:prstGeom>
        </p:spPr>
        <p:txBody>
          <a:bodyPr>
            <a:spAutoFit/>
          </a:bodyPr>
          <a:lstStyle/>
          <a:p>
            <a:pPr lvl="0" algn="ctr"/>
            <a:r>
              <a:rPr lang="pt-BR" sz="2800" b="1" dirty="0" smtClean="0">
                <a:solidFill>
                  <a:srgbClr val="00B050"/>
                </a:solidFill>
                <a:latin typeface="Nunito"/>
                <a:ea typeface="Nunito"/>
                <a:cs typeface="Nunito"/>
                <a:sym typeface="Nunito"/>
              </a:rPr>
              <a:t>Developer Sênior</a:t>
            </a:r>
          </a:p>
          <a:p>
            <a:pPr lvl="0" algn="ctr"/>
            <a:r>
              <a:rPr lang="pt-BR" sz="2800" b="1" dirty="0" smtClean="0">
                <a:solidFill>
                  <a:srgbClr val="00B050"/>
                </a:solidFill>
                <a:latin typeface="Nunito"/>
                <a:ea typeface="Nunito"/>
                <a:cs typeface="Nunito"/>
                <a:sym typeface="Nunito"/>
              </a:rPr>
              <a:t>Certificado Professional Python</a:t>
            </a:r>
            <a:endParaRPr lang="pt-BR" sz="2800" b="1" dirty="0">
              <a:solidFill>
                <a:srgbClr val="00B050"/>
              </a:solidFill>
              <a:latin typeface="Nunito"/>
              <a:ea typeface="Nunito"/>
              <a:cs typeface="Nunito"/>
              <a:sym typeface="Nunito"/>
            </a:endParaRPr>
          </a:p>
        </p:txBody>
      </p:sp>
      <p:pic>
        <p:nvPicPr>
          <p:cNvPr id="20" name="19 Imagen" descr="pngegg (9).png"/>
          <p:cNvPicPr>
            <a:picLocks noChangeAspect="1"/>
          </p:cNvPicPr>
          <p:nvPr/>
        </p:nvPicPr>
        <p:blipFill>
          <a:blip r:embed="rId10"/>
          <a:stretch>
            <a:fillRect/>
          </a:stretch>
        </p:blipFill>
        <p:spPr>
          <a:xfrm>
            <a:off x="1079770" y="3297677"/>
            <a:ext cx="2447446" cy="2447446"/>
          </a:xfrm>
          <a:prstGeom prst="rect">
            <a:avLst/>
          </a:prstGeom>
        </p:spPr>
      </p:pic>
      <p:pic>
        <p:nvPicPr>
          <p:cNvPr id="21" name="20 Imagen" descr="pngegg (10).png"/>
          <p:cNvPicPr>
            <a:picLocks noChangeAspect="1"/>
          </p:cNvPicPr>
          <p:nvPr/>
        </p:nvPicPr>
        <p:blipFill>
          <a:blip r:embed="rId11"/>
          <a:stretch>
            <a:fillRect/>
          </a:stretch>
        </p:blipFill>
        <p:spPr>
          <a:xfrm>
            <a:off x="3316353" y="4085615"/>
            <a:ext cx="1546698" cy="1546698"/>
          </a:xfrm>
          <a:prstGeom prst="rect">
            <a:avLst/>
          </a:prstGeom>
        </p:spPr>
      </p:pic>
      <p:pic>
        <p:nvPicPr>
          <p:cNvPr id="22" name="21 Imagen" descr="pngegg (17).png"/>
          <p:cNvPicPr>
            <a:picLocks noChangeAspect="1"/>
          </p:cNvPicPr>
          <p:nvPr/>
        </p:nvPicPr>
        <p:blipFill>
          <a:blip r:embed="rId12"/>
          <a:stretch>
            <a:fillRect/>
          </a:stretch>
        </p:blipFill>
        <p:spPr>
          <a:xfrm>
            <a:off x="5013589" y="4048931"/>
            <a:ext cx="1661206" cy="1661206"/>
          </a:xfrm>
          <a:prstGeom prst="rect">
            <a:avLst/>
          </a:prstGeom>
        </p:spPr>
      </p:pic>
      <p:sp>
        <p:nvSpPr>
          <p:cNvPr id="23" name="22 Rectángulo"/>
          <p:cNvSpPr/>
          <p:nvPr/>
        </p:nvSpPr>
        <p:spPr>
          <a:xfrm>
            <a:off x="0" y="-1"/>
            <a:ext cx="1284051" cy="58074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pPr algn="ctr"/>
            <a:r>
              <a:rPr lang="es-US" sz="5400" b="1" dirty="0" smtClean="0">
                <a:latin typeface="Nunito Black" charset="0"/>
              </a:rPr>
              <a:t>QUIEN SOY YO?</a:t>
            </a:r>
            <a:endParaRPr lang="es-ES" sz="5400" b="1" dirty="0">
              <a:latin typeface="Nunito Black"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2" name="11 Grupo"/>
          <p:cNvGrpSpPr/>
          <p:nvPr/>
        </p:nvGrpSpPr>
        <p:grpSpPr>
          <a:xfrm>
            <a:off x="1699300" y="719847"/>
            <a:ext cx="8719022" cy="5306923"/>
            <a:chOff x="1475565" y="466928"/>
            <a:chExt cx="8719022" cy="5306923"/>
          </a:xfrm>
        </p:grpSpPr>
        <p:grpSp>
          <p:nvGrpSpPr>
            <p:cNvPr id="10" name="9 Grupo"/>
            <p:cNvGrpSpPr/>
            <p:nvPr/>
          </p:nvGrpSpPr>
          <p:grpSpPr>
            <a:xfrm>
              <a:off x="1850645" y="466928"/>
              <a:ext cx="8343942" cy="5306923"/>
              <a:chOff x="1850645" y="466928"/>
              <a:chExt cx="8343942" cy="5306923"/>
            </a:xfrm>
          </p:grpSpPr>
          <p:pic>
            <p:nvPicPr>
              <p:cNvPr id="14" name="13 Imagen" descr="pngegg.png"/>
              <p:cNvPicPr>
                <a:picLocks noChangeAspect="1"/>
              </p:cNvPicPr>
              <p:nvPr/>
            </p:nvPicPr>
            <p:blipFill>
              <a:blip r:embed="rId6"/>
              <a:stretch>
                <a:fillRect/>
              </a:stretch>
            </p:blipFill>
            <p:spPr>
              <a:xfrm>
                <a:off x="1850645" y="466928"/>
                <a:ext cx="8343942" cy="5306923"/>
              </a:xfrm>
              <a:prstGeom prst="rect">
                <a:avLst/>
              </a:prstGeom>
            </p:spPr>
          </p:pic>
          <p:pic>
            <p:nvPicPr>
              <p:cNvPr id="9" name="Picture 3"/>
              <p:cNvPicPr>
                <a:picLocks noChangeAspect="1" noChangeArrowheads="1"/>
              </p:cNvPicPr>
              <p:nvPr/>
            </p:nvPicPr>
            <p:blipFill>
              <a:blip r:embed="rId7"/>
              <a:srcRect/>
              <a:stretch>
                <a:fillRect/>
              </a:stretch>
            </p:blipFill>
            <p:spPr bwMode="auto">
              <a:xfrm>
                <a:off x="2840478" y="754944"/>
                <a:ext cx="6371616" cy="3974794"/>
              </a:xfrm>
              <a:prstGeom prst="rect">
                <a:avLst/>
              </a:prstGeom>
              <a:noFill/>
              <a:ln w="9525">
                <a:noFill/>
                <a:miter lim="800000"/>
                <a:headEnd/>
                <a:tailEnd/>
              </a:ln>
              <a:effectLst/>
            </p:spPr>
          </p:pic>
        </p:grpSp>
        <p:pic>
          <p:nvPicPr>
            <p:cNvPr id="11" name="Picture 7"/>
            <p:cNvPicPr>
              <a:picLocks noChangeAspect="1" noChangeArrowheads="1"/>
            </p:cNvPicPr>
            <p:nvPr/>
          </p:nvPicPr>
          <p:blipFill>
            <a:blip r:embed="rId8"/>
            <a:srcRect/>
            <a:stretch>
              <a:fillRect/>
            </a:stretch>
          </p:blipFill>
          <p:spPr bwMode="auto">
            <a:xfrm>
              <a:off x="1475565" y="553464"/>
              <a:ext cx="1092129" cy="1294792"/>
            </a:xfrm>
            <a:prstGeom prst="rect">
              <a:avLst/>
            </a:prstGeom>
            <a:noFill/>
            <a:ln w="9525">
              <a:noFill/>
              <a:miter lim="800000"/>
              <a:headEnd/>
              <a:tailEnd/>
            </a:ln>
            <a:effectLst/>
          </p:spPr>
        </p:pic>
      </p:grpSp>
      <p:sp>
        <p:nvSpPr>
          <p:cNvPr id="13" name="12 Rectángulo"/>
          <p:cNvSpPr/>
          <p:nvPr/>
        </p:nvSpPr>
        <p:spPr>
          <a:xfrm>
            <a:off x="141775" y="2467716"/>
            <a:ext cx="2712602" cy="461665"/>
          </a:xfrm>
          <a:prstGeom prst="rect">
            <a:avLst/>
          </a:prstGeom>
        </p:spPr>
        <p:txBody>
          <a:bodyPr wrap="none">
            <a:spAutoFit/>
          </a:bodyPr>
          <a:lstStyle/>
          <a:p>
            <a:r>
              <a:rPr lang="es-ES" sz="2400" dirty="0" smtClean="0">
                <a:latin typeface="Nunito Black" charset="0"/>
              </a:rPr>
              <a:t>Better Comments</a:t>
            </a:r>
            <a:endParaRPr lang="es-ES" sz="2400" dirty="0">
              <a:latin typeface="Nunito Black"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3" name="12 Grupo"/>
          <p:cNvGrpSpPr/>
          <p:nvPr/>
        </p:nvGrpSpPr>
        <p:grpSpPr>
          <a:xfrm>
            <a:off x="2029940" y="700390"/>
            <a:ext cx="8631575" cy="5306923"/>
            <a:chOff x="1563012" y="466928"/>
            <a:chExt cx="8631575" cy="5306923"/>
          </a:xfrm>
        </p:grpSpPr>
        <p:pic>
          <p:nvPicPr>
            <p:cNvPr id="10" name="Picture 5"/>
            <p:cNvPicPr>
              <a:picLocks noChangeAspect="1" noChangeArrowheads="1"/>
            </p:cNvPicPr>
            <p:nvPr/>
          </p:nvPicPr>
          <p:blipFill>
            <a:blip r:embed="rId6"/>
            <a:srcRect/>
            <a:stretch>
              <a:fillRect/>
            </a:stretch>
          </p:blipFill>
          <p:spPr bwMode="auto">
            <a:xfrm>
              <a:off x="1563012" y="568970"/>
              <a:ext cx="985912" cy="977730"/>
            </a:xfrm>
            <a:prstGeom prst="rect">
              <a:avLst/>
            </a:prstGeom>
            <a:noFill/>
            <a:ln w="9525">
              <a:noFill/>
              <a:miter lim="800000"/>
              <a:headEnd/>
              <a:tailEnd/>
            </a:ln>
            <a:effectLst/>
          </p:spPr>
        </p:pic>
        <p:grpSp>
          <p:nvGrpSpPr>
            <p:cNvPr id="12" name="11 Grupo"/>
            <p:cNvGrpSpPr/>
            <p:nvPr/>
          </p:nvGrpSpPr>
          <p:grpSpPr>
            <a:xfrm>
              <a:off x="1850645" y="466928"/>
              <a:ext cx="8343942" cy="5306923"/>
              <a:chOff x="1850645" y="466928"/>
              <a:chExt cx="8343942" cy="5306923"/>
            </a:xfrm>
          </p:grpSpPr>
          <p:pic>
            <p:nvPicPr>
              <p:cNvPr id="14" name="13 Imagen" descr="pngegg.png"/>
              <p:cNvPicPr>
                <a:picLocks noChangeAspect="1"/>
              </p:cNvPicPr>
              <p:nvPr/>
            </p:nvPicPr>
            <p:blipFill>
              <a:blip r:embed="rId7"/>
              <a:stretch>
                <a:fillRect/>
              </a:stretch>
            </p:blipFill>
            <p:spPr>
              <a:xfrm>
                <a:off x="1850645" y="466928"/>
                <a:ext cx="8343942" cy="5306923"/>
              </a:xfrm>
              <a:prstGeom prst="rect">
                <a:avLst/>
              </a:prstGeom>
            </p:spPr>
          </p:pic>
          <p:pic>
            <p:nvPicPr>
              <p:cNvPr id="3074" name="Picture 2"/>
              <p:cNvPicPr>
                <a:picLocks noChangeAspect="1" noChangeArrowheads="1"/>
              </p:cNvPicPr>
              <p:nvPr/>
            </p:nvPicPr>
            <p:blipFill>
              <a:blip r:embed="rId8"/>
              <a:srcRect/>
              <a:stretch>
                <a:fillRect/>
              </a:stretch>
            </p:blipFill>
            <p:spPr bwMode="auto">
              <a:xfrm>
                <a:off x="2848583" y="748624"/>
                <a:ext cx="6421877" cy="4076700"/>
              </a:xfrm>
              <a:prstGeom prst="rect">
                <a:avLst/>
              </a:prstGeom>
              <a:noFill/>
              <a:ln w="9525">
                <a:noFill/>
                <a:miter lim="800000"/>
                <a:headEnd/>
                <a:tailEnd/>
              </a:ln>
              <a:effectLst/>
            </p:spPr>
          </p:pic>
        </p:grpSp>
      </p:grpSp>
      <p:sp>
        <p:nvSpPr>
          <p:cNvPr id="15" name="14 Rectángulo"/>
          <p:cNvSpPr/>
          <p:nvPr/>
        </p:nvSpPr>
        <p:spPr>
          <a:xfrm>
            <a:off x="316873" y="2263435"/>
            <a:ext cx="2377574" cy="461665"/>
          </a:xfrm>
          <a:prstGeom prst="rect">
            <a:avLst/>
          </a:prstGeom>
        </p:spPr>
        <p:txBody>
          <a:bodyPr wrap="none">
            <a:spAutoFit/>
          </a:bodyPr>
          <a:lstStyle/>
          <a:p>
            <a:r>
              <a:rPr lang="es-ES" sz="2400" dirty="0" smtClean="0">
                <a:latin typeface="Nunito Black" charset="0"/>
              </a:rPr>
              <a:t>Trailing Spaces</a:t>
            </a:r>
            <a:endParaRPr lang="es-ES" sz="2400" dirty="0">
              <a:latin typeface="Nunito Black"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2" name="11 Grupo"/>
          <p:cNvGrpSpPr/>
          <p:nvPr/>
        </p:nvGrpSpPr>
        <p:grpSpPr>
          <a:xfrm>
            <a:off x="1767699" y="398834"/>
            <a:ext cx="8981364" cy="5306923"/>
            <a:chOff x="1213223" y="466928"/>
            <a:chExt cx="8981364" cy="5306923"/>
          </a:xfrm>
        </p:grpSpPr>
        <p:pic>
          <p:nvPicPr>
            <p:cNvPr id="9" name="Picture 5"/>
            <p:cNvPicPr>
              <a:picLocks noChangeAspect="1" noChangeArrowheads="1"/>
            </p:cNvPicPr>
            <p:nvPr/>
          </p:nvPicPr>
          <p:blipFill>
            <a:blip r:embed="rId6"/>
            <a:srcRect/>
            <a:stretch>
              <a:fillRect/>
            </a:stretch>
          </p:blipFill>
          <p:spPr bwMode="auto">
            <a:xfrm>
              <a:off x="1213223" y="586599"/>
              <a:ext cx="1366317" cy="1232474"/>
            </a:xfrm>
            <a:prstGeom prst="rect">
              <a:avLst/>
            </a:prstGeom>
            <a:noFill/>
            <a:ln w="9525">
              <a:noFill/>
              <a:miter lim="800000"/>
              <a:headEnd/>
              <a:tailEnd/>
            </a:ln>
            <a:effectLst/>
          </p:spPr>
        </p:pic>
        <p:grpSp>
          <p:nvGrpSpPr>
            <p:cNvPr id="11" name="10 Grupo"/>
            <p:cNvGrpSpPr/>
            <p:nvPr/>
          </p:nvGrpSpPr>
          <p:grpSpPr>
            <a:xfrm>
              <a:off x="1850645" y="466928"/>
              <a:ext cx="8343942" cy="5306923"/>
              <a:chOff x="1850645" y="466928"/>
              <a:chExt cx="8343942" cy="5306923"/>
            </a:xfrm>
          </p:grpSpPr>
          <p:pic>
            <p:nvPicPr>
              <p:cNvPr id="14" name="13 Imagen" descr="pngegg.png"/>
              <p:cNvPicPr>
                <a:picLocks noChangeAspect="1"/>
              </p:cNvPicPr>
              <p:nvPr/>
            </p:nvPicPr>
            <p:blipFill>
              <a:blip r:embed="rId7"/>
              <a:stretch>
                <a:fillRect/>
              </a:stretch>
            </p:blipFill>
            <p:spPr>
              <a:xfrm>
                <a:off x="1850645" y="466928"/>
                <a:ext cx="8343942" cy="5306923"/>
              </a:xfrm>
              <a:prstGeom prst="rect">
                <a:avLst/>
              </a:prstGeom>
            </p:spPr>
          </p:pic>
          <p:pic>
            <p:nvPicPr>
              <p:cNvPr id="4098" name="Picture 2"/>
              <p:cNvPicPr>
                <a:picLocks noChangeAspect="1" noChangeArrowheads="1"/>
              </p:cNvPicPr>
              <p:nvPr/>
            </p:nvPicPr>
            <p:blipFill>
              <a:blip r:embed="rId8"/>
              <a:srcRect/>
              <a:stretch>
                <a:fillRect/>
              </a:stretch>
            </p:blipFill>
            <p:spPr bwMode="auto">
              <a:xfrm>
                <a:off x="2850205" y="729574"/>
                <a:ext cx="6352161" cy="4017524"/>
              </a:xfrm>
              <a:prstGeom prst="rect">
                <a:avLst/>
              </a:prstGeom>
              <a:noFill/>
              <a:ln w="9525">
                <a:noFill/>
                <a:miter lim="800000"/>
                <a:headEnd/>
                <a:tailEnd/>
              </a:ln>
              <a:effectLst/>
            </p:spPr>
          </p:pic>
        </p:grpSp>
      </p:grpSp>
      <p:sp>
        <p:nvSpPr>
          <p:cNvPr id="13" name="12 Rectángulo"/>
          <p:cNvSpPr/>
          <p:nvPr/>
        </p:nvSpPr>
        <p:spPr>
          <a:xfrm>
            <a:off x="229324" y="2078610"/>
            <a:ext cx="2876108" cy="523220"/>
          </a:xfrm>
          <a:prstGeom prst="rect">
            <a:avLst/>
          </a:prstGeom>
        </p:spPr>
        <p:txBody>
          <a:bodyPr wrap="none">
            <a:spAutoFit/>
          </a:bodyPr>
          <a:lstStyle/>
          <a:p>
            <a:r>
              <a:rPr lang="es-ES" sz="2800" dirty="0" smtClean="0">
                <a:latin typeface="Nunito Black" charset="0"/>
              </a:rPr>
              <a:t>Color Identifiers</a:t>
            </a:r>
            <a:endParaRPr lang="es-ES" sz="2800" dirty="0">
              <a:latin typeface="Nunito Black"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2" name="11 Grupo"/>
          <p:cNvGrpSpPr/>
          <p:nvPr/>
        </p:nvGrpSpPr>
        <p:grpSpPr>
          <a:xfrm>
            <a:off x="2350104" y="739303"/>
            <a:ext cx="8360048" cy="4640093"/>
            <a:chOff x="1348156" y="466928"/>
            <a:chExt cx="8360048" cy="4640093"/>
          </a:xfrm>
        </p:grpSpPr>
        <p:pic>
          <p:nvPicPr>
            <p:cNvPr id="10" name="Picture 2"/>
            <p:cNvPicPr>
              <a:picLocks noChangeAspect="1" noChangeArrowheads="1"/>
            </p:cNvPicPr>
            <p:nvPr/>
          </p:nvPicPr>
          <p:blipFill>
            <a:blip r:embed="rId6"/>
            <a:srcRect/>
            <a:stretch>
              <a:fillRect/>
            </a:stretch>
          </p:blipFill>
          <p:spPr bwMode="auto">
            <a:xfrm>
              <a:off x="1348156" y="554477"/>
              <a:ext cx="1064303" cy="1116568"/>
            </a:xfrm>
            <a:prstGeom prst="rect">
              <a:avLst/>
            </a:prstGeom>
            <a:noFill/>
            <a:ln w="9525">
              <a:noFill/>
              <a:miter lim="800000"/>
              <a:headEnd/>
              <a:tailEnd/>
            </a:ln>
            <a:effectLst/>
          </p:spPr>
        </p:pic>
        <p:grpSp>
          <p:nvGrpSpPr>
            <p:cNvPr id="11" name="10 Grupo"/>
            <p:cNvGrpSpPr/>
            <p:nvPr/>
          </p:nvGrpSpPr>
          <p:grpSpPr>
            <a:xfrm>
              <a:off x="2042809" y="466928"/>
              <a:ext cx="7665395" cy="4640093"/>
              <a:chOff x="2042809" y="466928"/>
              <a:chExt cx="7665395" cy="4640093"/>
            </a:xfrm>
          </p:grpSpPr>
          <p:pic>
            <p:nvPicPr>
              <p:cNvPr id="14" name="13 Imagen" descr="pngegg.png"/>
              <p:cNvPicPr>
                <a:picLocks noChangeAspect="1"/>
              </p:cNvPicPr>
              <p:nvPr/>
            </p:nvPicPr>
            <p:blipFill>
              <a:blip r:embed="rId7"/>
              <a:stretch>
                <a:fillRect/>
              </a:stretch>
            </p:blipFill>
            <p:spPr>
              <a:xfrm>
                <a:off x="2042809" y="466928"/>
                <a:ext cx="7665395" cy="4640093"/>
              </a:xfrm>
              <a:prstGeom prst="rect">
                <a:avLst/>
              </a:prstGeom>
            </p:spPr>
          </p:pic>
          <p:pic>
            <p:nvPicPr>
              <p:cNvPr id="5122" name="Picture 2"/>
              <p:cNvPicPr>
                <a:picLocks noChangeAspect="1" noChangeArrowheads="1"/>
              </p:cNvPicPr>
              <p:nvPr/>
            </p:nvPicPr>
            <p:blipFill>
              <a:blip r:embed="rId8"/>
              <a:srcRect/>
              <a:stretch>
                <a:fillRect/>
              </a:stretch>
            </p:blipFill>
            <p:spPr bwMode="auto">
              <a:xfrm>
                <a:off x="2847064" y="710119"/>
                <a:ext cx="5953125" cy="3523339"/>
              </a:xfrm>
              <a:prstGeom prst="rect">
                <a:avLst/>
              </a:prstGeom>
              <a:noFill/>
              <a:ln w="9525">
                <a:noFill/>
                <a:miter lim="800000"/>
                <a:headEnd/>
                <a:tailEnd/>
              </a:ln>
              <a:effectLst/>
            </p:spPr>
          </p:pic>
        </p:grpSp>
      </p:grpSp>
      <p:sp>
        <p:nvSpPr>
          <p:cNvPr id="13" name="12 Rectángulo"/>
          <p:cNvSpPr/>
          <p:nvPr/>
        </p:nvSpPr>
        <p:spPr>
          <a:xfrm>
            <a:off x="151503" y="2234252"/>
            <a:ext cx="3554178" cy="584775"/>
          </a:xfrm>
          <a:prstGeom prst="rect">
            <a:avLst/>
          </a:prstGeom>
        </p:spPr>
        <p:txBody>
          <a:bodyPr wrap="none">
            <a:spAutoFit/>
          </a:bodyPr>
          <a:lstStyle/>
          <a:p>
            <a:r>
              <a:rPr lang="es-ES" sz="3200" dirty="0" smtClean="0">
                <a:latin typeface="Nunito Black" charset="0"/>
              </a:rPr>
              <a:t>Better Comments</a:t>
            </a:r>
            <a:endParaRPr lang="es-ES" sz="3200" dirty="0">
              <a:latin typeface="Nunito Black"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2" name="11 Grupo"/>
          <p:cNvGrpSpPr/>
          <p:nvPr/>
        </p:nvGrpSpPr>
        <p:grpSpPr>
          <a:xfrm>
            <a:off x="2428776" y="807396"/>
            <a:ext cx="8086824" cy="4640093"/>
            <a:chOff x="1621380" y="466928"/>
            <a:chExt cx="8086824" cy="4640093"/>
          </a:xfrm>
        </p:grpSpPr>
        <p:pic>
          <p:nvPicPr>
            <p:cNvPr id="9" name="Picture 7"/>
            <p:cNvPicPr>
              <a:picLocks noChangeAspect="1" noChangeArrowheads="1"/>
            </p:cNvPicPr>
            <p:nvPr/>
          </p:nvPicPr>
          <p:blipFill>
            <a:blip r:embed="rId6"/>
            <a:srcRect/>
            <a:stretch>
              <a:fillRect/>
            </a:stretch>
          </p:blipFill>
          <p:spPr bwMode="auto">
            <a:xfrm>
              <a:off x="1621380" y="534413"/>
              <a:ext cx="1034272" cy="1004231"/>
            </a:xfrm>
            <a:prstGeom prst="rect">
              <a:avLst/>
            </a:prstGeom>
            <a:noFill/>
            <a:ln w="9525">
              <a:noFill/>
              <a:miter lim="800000"/>
              <a:headEnd/>
              <a:tailEnd/>
            </a:ln>
            <a:effectLst/>
          </p:spPr>
        </p:pic>
        <p:grpSp>
          <p:nvGrpSpPr>
            <p:cNvPr id="11" name="10 Grupo"/>
            <p:cNvGrpSpPr/>
            <p:nvPr/>
          </p:nvGrpSpPr>
          <p:grpSpPr>
            <a:xfrm>
              <a:off x="2042809" y="466928"/>
              <a:ext cx="7665395" cy="4640093"/>
              <a:chOff x="2042809" y="466928"/>
              <a:chExt cx="7665395" cy="4640093"/>
            </a:xfrm>
          </p:grpSpPr>
          <p:pic>
            <p:nvPicPr>
              <p:cNvPr id="14" name="13 Imagen" descr="pngegg.png"/>
              <p:cNvPicPr>
                <a:picLocks noChangeAspect="1"/>
              </p:cNvPicPr>
              <p:nvPr/>
            </p:nvPicPr>
            <p:blipFill>
              <a:blip r:embed="rId7"/>
              <a:stretch>
                <a:fillRect/>
              </a:stretch>
            </p:blipFill>
            <p:spPr>
              <a:xfrm>
                <a:off x="2042809" y="466928"/>
                <a:ext cx="7665395" cy="4640093"/>
              </a:xfrm>
              <a:prstGeom prst="rect">
                <a:avLst/>
              </a:prstGeom>
            </p:spPr>
          </p:pic>
          <p:pic>
            <p:nvPicPr>
              <p:cNvPr id="6146" name="Picture 2"/>
              <p:cNvPicPr>
                <a:picLocks noChangeAspect="1" noChangeArrowheads="1"/>
              </p:cNvPicPr>
              <p:nvPr/>
            </p:nvPicPr>
            <p:blipFill>
              <a:blip r:embed="rId8"/>
              <a:srcRect/>
              <a:stretch>
                <a:fillRect/>
              </a:stretch>
            </p:blipFill>
            <p:spPr bwMode="auto">
              <a:xfrm>
                <a:off x="2944238" y="690665"/>
                <a:ext cx="5888477" cy="3589506"/>
              </a:xfrm>
              <a:prstGeom prst="rect">
                <a:avLst/>
              </a:prstGeom>
              <a:noFill/>
              <a:ln w="9525">
                <a:noFill/>
                <a:miter lim="800000"/>
                <a:headEnd/>
                <a:tailEnd/>
              </a:ln>
              <a:effectLst/>
            </p:spPr>
          </p:pic>
        </p:grpSp>
      </p:grpSp>
      <p:sp>
        <p:nvSpPr>
          <p:cNvPr id="13" name="12 Rectángulo"/>
          <p:cNvSpPr/>
          <p:nvPr/>
        </p:nvSpPr>
        <p:spPr>
          <a:xfrm>
            <a:off x="223810" y="2205070"/>
            <a:ext cx="3251276" cy="830997"/>
          </a:xfrm>
          <a:prstGeom prst="rect">
            <a:avLst/>
          </a:prstGeom>
        </p:spPr>
        <p:txBody>
          <a:bodyPr wrap="none">
            <a:spAutoFit/>
          </a:bodyPr>
          <a:lstStyle/>
          <a:p>
            <a:pPr algn="r"/>
            <a:r>
              <a:rPr lang="es-ES" sz="2400" b="1" dirty="0" smtClean="0">
                <a:latin typeface="Nunito Black" charset="0"/>
              </a:rPr>
              <a:t>Material Theme Icons</a:t>
            </a:r>
            <a:r>
              <a:rPr lang="es-ES" sz="2400" dirty="0" smtClean="0">
                <a:latin typeface="Nunito Black" charset="0"/>
              </a:rPr>
              <a:t/>
            </a:r>
            <a:br>
              <a:rPr lang="es-ES" sz="2400" dirty="0" smtClean="0">
                <a:latin typeface="Nunito Black" charset="0"/>
              </a:rPr>
            </a:br>
            <a:endParaRPr lang="es-ES" sz="2400" dirty="0">
              <a:latin typeface="Nunito Black"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a:spLocks noGrp="1"/>
          </p:cNvSpPr>
          <p:nvPr>
            <p:ph type="title"/>
          </p:nvPr>
        </p:nvSpPr>
        <p:spPr>
          <a:xfrm>
            <a:off x="230220" y="1889430"/>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b="1" dirty="0" smtClean="0">
                <a:latin typeface="Nunito"/>
                <a:ea typeface="Nunito"/>
                <a:cs typeface="Nunito"/>
                <a:sym typeface="Nunito"/>
              </a:rPr>
              <a:t>Variables</a:t>
            </a:r>
            <a:endParaRPr lang="es-US" b="1" dirty="0">
              <a:latin typeface="Nunito"/>
              <a:ea typeface="Nunito"/>
              <a:cs typeface="Nunito"/>
              <a:sym typeface="Nunito"/>
            </a:endParaRPr>
          </a:p>
        </p:txBody>
      </p:sp>
      <p:pic>
        <p:nvPicPr>
          <p:cNvPr id="306" name="Google Shape;306;p22"/>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5" name="Google Shape;203;p10"/>
          <p:cNvPicPr preferRelativeResize="0"/>
          <p:nvPr/>
        </p:nvPicPr>
        <p:blipFill>
          <a:blip r:embed="rId4">
            <a:alphaModFix/>
          </a:blip>
          <a:stretch>
            <a:fillRect/>
          </a:stretch>
        </p:blipFill>
        <p:spPr>
          <a:xfrm>
            <a:off x="10483587" y="3407678"/>
            <a:ext cx="1582275" cy="2511550"/>
          </a:xfrm>
          <a:prstGeom prst="rect">
            <a:avLst/>
          </a:prstGeom>
          <a:noFill/>
          <a:ln>
            <a:noFill/>
          </a:ln>
        </p:spPr>
      </p:pic>
      <p:pic>
        <p:nvPicPr>
          <p:cNvPr id="6" name="5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6" name="15 Grupo"/>
          <p:cNvGrpSpPr/>
          <p:nvPr/>
        </p:nvGrpSpPr>
        <p:grpSpPr>
          <a:xfrm>
            <a:off x="3738666" y="165370"/>
            <a:ext cx="6154363" cy="5842230"/>
            <a:chOff x="3767849" y="0"/>
            <a:chExt cx="6154363" cy="5842230"/>
          </a:xfrm>
        </p:grpSpPr>
        <p:pic>
          <p:nvPicPr>
            <p:cNvPr id="8" name="7 Imagen" descr="pngegg (22).png"/>
            <p:cNvPicPr>
              <a:picLocks noChangeAspect="1"/>
            </p:cNvPicPr>
            <p:nvPr/>
          </p:nvPicPr>
          <p:blipFill>
            <a:blip r:embed="rId6"/>
            <a:stretch>
              <a:fillRect/>
            </a:stretch>
          </p:blipFill>
          <p:spPr>
            <a:xfrm>
              <a:off x="3767849" y="0"/>
              <a:ext cx="6154363" cy="5842230"/>
            </a:xfrm>
            <a:prstGeom prst="rect">
              <a:avLst/>
            </a:prstGeom>
          </p:spPr>
        </p:pic>
        <p:sp>
          <p:nvSpPr>
            <p:cNvPr id="9" name="8 Rectángulo"/>
            <p:cNvSpPr/>
            <p:nvPr/>
          </p:nvSpPr>
          <p:spPr>
            <a:xfrm>
              <a:off x="4561523" y="288721"/>
              <a:ext cx="4358740" cy="646331"/>
            </a:xfrm>
            <a:prstGeom prst="rect">
              <a:avLst/>
            </a:prstGeom>
          </p:spPr>
          <p:txBody>
            <a:bodyPr wrap="square">
              <a:spAutoFit/>
            </a:bodyPr>
            <a:lstStyle/>
            <a:p>
              <a:pPr marL="342900" lvl="0" indent="-342900">
                <a:buClr>
                  <a:schemeClr val="dk1"/>
                </a:buClr>
                <a:buSzPct val="100000"/>
              </a:pPr>
              <a:r>
                <a:rPr lang="es-ES" sz="1800" dirty="0" smtClean="0">
                  <a:solidFill>
                    <a:schemeClr val="bg1"/>
                  </a:solidFill>
                  <a:latin typeface="Nunito Black" charset="0"/>
                </a:rPr>
                <a:t>Las variables almacenan datos en la memoria de una computadora</a:t>
              </a:r>
              <a:endParaRPr lang="es-ES" sz="1800" dirty="0">
                <a:solidFill>
                  <a:schemeClr val="bg1"/>
                </a:solidFill>
                <a:latin typeface="Nunito Black" charset="0"/>
              </a:endParaRPr>
            </a:p>
          </p:txBody>
        </p:sp>
        <p:sp>
          <p:nvSpPr>
            <p:cNvPr id="11" name="10 Rectángulo"/>
            <p:cNvSpPr/>
            <p:nvPr/>
          </p:nvSpPr>
          <p:spPr>
            <a:xfrm>
              <a:off x="4636100" y="1170695"/>
              <a:ext cx="4965100" cy="646331"/>
            </a:xfrm>
            <a:prstGeom prst="rect">
              <a:avLst/>
            </a:prstGeom>
          </p:spPr>
          <p:txBody>
            <a:bodyPr wrap="square">
              <a:spAutoFit/>
            </a:bodyPr>
            <a:lstStyle/>
            <a:p>
              <a:pPr marL="342900" indent="-342900">
                <a:buClr>
                  <a:schemeClr val="dk1"/>
                </a:buClr>
                <a:buSzPct val="100000"/>
              </a:pPr>
              <a:r>
                <a:rPr lang="es-ES" sz="1800" dirty="0" smtClean="0">
                  <a:solidFill>
                    <a:schemeClr val="bg1"/>
                  </a:solidFill>
                  <a:latin typeface="Nunito Black" charset="0"/>
                </a:rPr>
                <a:t>Un nombre de variable debe comenzar con una letra o el carácter de subrayado</a:t>
              </a:r>
            </a:p>
          </p:txBody>
        </p:sp>
        <p:sp>
          <p:nvSpPr>
            <p:cNvPr id="12" name="11 Rectángulo"/>
            <p:cNvSpPr/>
            <p:nvPr/>
          </p:nvSpPr>
          <p:spPr>
            <a:xfrm>
              <a:off x="4593947" y="2091580"/>
              <a:ext cx="4209585" cy="646331"/>
            </a:xfrm>
            <a:prstGeom prst="rect">
              <a:avLst/>
            </a:prstGeom>
          </p:spPr>
          <p:txBody>
            <a:bodyPr wrap="square">
              <a:spAutoFit/>
            </a:bodyPr>
            <a:lstStyle/>
            <a:p>
              <a:pPr marL="342900" lvl="1" indent="-342900">
                <a:buClr>
                  <a:schemeClr val="dk1"/>
                </a:buClr>
                <a:buSzPct val="100000"/>
              </a:pPr>
              <a:r>
                <a:rPr lang="es-ES" sz="1800" dirty="0" smtClean="0">
                  <a:solidFill>
                    <a:schemeClr val="bg1"/>
                  </a:solidFill>
                  <a:latin typeface="Nunito Black" charset="0"/>
                </a:rPr>
                <a:t>Un nombre de variable no puede comenzar con un número</a:t>
              </a:r>
            </a:p>
          </p:txBody>
        </p:sp>
        <p:sp>
          <p:nvSpPr>
            <p:cNvPr id="13" name="12 Rectángulo"/>
            <p:cNvSpPr/>
            <p:nvPr/>
          </p:nvSpPr>
          <p:spPr>
            <a:xfrm>
              <a:off x="4571244" y="3002738"/>
              <a:ext cx="5039679" cy="646331"/>
            </a:xfrm>
            <a:prstGeom prst="rect">
              <a:avLst/>
            </a:prstGeom>
          </p:spPr>
          <p:txBody>
            <a:bodyPr wrap="square">
              <a:spAutoFit/>
            </a:bodyPr>
            <a:lstStyle/>
            <a:p>
              <a:pPr marL="342900" lvl="1" indent="-342900">
                <a:buClr>
                  <a:schemeClr val="dk1"/>
                </a:buClr>
                <a:buSzPct val="100000"/>
              </a:pPr>
              <a:r>
                <a:rPr lang="es-US" sz="1800" dirty="0" smtClean="0">
                  <a:solidFill>
                    <a:schemeClr val="bg1"/>
                  </a:solidFill>
                  <a:latin typeface="Nunito Black" charset="0"/>
                </a:rPr>
                <a:t>Un nombre de variable solo puede contener caracteres alfanuméricos y guiones bajos</a:t>
              </a:r>
              <a:endParaRPr lang="es-ES" sz="1800" dirty="0" smtClean="0">
                <a:solidFill>
                  <a:schemeClr val="bg1"/>
                </a:solidFill>
                <a:latin typeface="Nunito Black" charset="0"/>
              </a:endParaRPr>
            </a:p>
          </p:txBody>
        </p:sp>
        <p:sp>
          <p:nvSpPr>
            <p:cNvPr id="14" name="13 Rectángulo"/>
            <p:cNvSpPr/>
            <p:nvPr/>
          </p:nvSpPr>
          <p:spPr>
            <a:xfrm>
              <a:off x="4548547" y="3904168"/>
              <a:ext cx="4498176" cy="646331"/>
            </a:xfrm>
            <a:prstGeom prst="rect">
              <a:avLst/>
            </a:prstGeom>
          </p:spPr>
          <p:txBody>
            <a:bodyPr wrap="square">
              <a:spAutoFit/>
            </a:bodyPr>
            <a:lstStyle/>
            <a:p>
              <a:pPr marL="342900" lvl="1" indent="-342900">
                <a:buClr>
                  <a:schemeClr val="dk1"/>
                </a:buClr>
                <a:buSzPct val="100000"/>
              </a:pPr>
              <a:r>
                <a:rPr lang="es-US" sz="1800" dirty="0" smtClean="0">
                  <a:solidFill>
                    <a:schemeClr val="bg1"/>
                  </a:solidFill>
                  <a:latin typeface="Nunito Black" charset="0"/>
                </a:rPr>
                <a:t>Los nombres de las variables distinguen entre mayúsculas y minúsculas</a:t>
              </a:r>
              <a:endParaRPr lang="es-ES" sz="1800" dirty="0" smtClean="0">
                <a:solidFill>
                  <a:schemeClr val="bg1"/>
                </a:solidFill>
                <a:latin typeface="Nunito Black" charset="0"/>
              </a:endParaRPr>
            </a:p>
          </p:txBody>
        </p:sp>
        <p:sp>
          <p:nvSpPr>
            <p:cNvPr id="15" name="14 Rectángulo"/>
            <p:cNvSpPr/>
            <p:nvPr/>
          </p:nvSpPr>
          <p:spPr>
            <a:xfrm>
              <a:off x="4367719" y="4805597"/>
              <a:ext cx="4743855" cy="646331"/>
            </a:xfrm>
            <a:prstGeom prst="rect">
              <a:avLst/>
            </a:prstGeom>
          </p:spPr>
          <p:txBody>
            <a:bodyPr wrap="square">
              <a:spAutoFit/>
            </a:bodyPr>
            <a:lstStyle/>
            <a:p>
              <a:pPr marL="342900" lvl="0" indent="-342900" algn="just">
                <a:spcBef>
                  <a:spcPts val="592"/>
                </a:spcBef>
                <a:buClr>
                  <a:schemeClr val="dk1"/>
                </a:buClr>
                <a:buSzPct val="100000"/>
              </a:pPr>
              <a:r>
                <a:rPr lang="es-ES" sz="1800" dirty="0" smtClean="0">
                  <a:solidFill>
                    <a:schemeClr val="bg1"/>
                  </a:solidFill>
                  <a:latin typeface="Nunito Black" charset="0"/>
                </a:rPr>
                <a:t> snake_case es el tipo de estilo mas recomendable para definir una variable</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2" name="11 Grupo"/>
          <p:cNvGrpSpPr/>
          <p:nvPr/>
        </p:nvGrpSpPr>
        <p:grpSpPr>
          <a:xfrm>
            <a:off x="1848256" y="389106"/>
            <a:ext cx="9474741" cy="5758775"/>
            <a:chOff x="1595337" y="330740"/>
            <a:chExt cx="8920264" cy="5466945"/>
          </a:xfrm>
        </p:grpSpPr>
        <p:pic>
          <p:nvPicPr>
            <p:cNvPr id="14" name="13 Imagen" descr="pngegg.png"/>
            <p:cNvPicPr>
              <a:picLocks noChangeAspect="1"/>
            </p:cNvPicPr>
            <p:nvPr/>
          </p:nvPicPr>
          <p:blipFill>
            <a:blip r:embed="rId6"/>
            <a:stretch>
              <a:fillRect/>
            </a:stretch>
          </p:blipFill>
          <p:spPr>
            <a:xfrm>
              <a:off x="1595337" y="330740"/>
              <a:ext cx="8920264" cy="5466945"/>
            </a:xfrm>
            <a:prstGeom prst="rect">
              <a:avLst/>
            </a:prstGeom>
          </p:spPr>
        </p:pic>
        <p:pic>
          <p:nvPicPr>
            <p:cNvPr id="1026" name="Picture 2"/>
            <p:cNvPicPr>
              <a:picLocks noChangeAspect="1" noChangeArrowheads="1"/>
            </p:cNvPicPr>
            <p:nvPr/>
          </p:nvPicPr>
          <p:blipFill>
            <a:blip r:embed="rId7"/>
            <a:srcRect/>
            <a:stretch>
              <a:fillRect/>
            </a:stretch>
          </p:blipFill>
          <p:spPr bwMode="auto">
            <a:xfrm>
              <a:off x="2659685" y="593388"/>
              <a:ext cx="6805328" cy="4149886"/>
            </a:xfrm>
            <a:prstGeom prst="rect">
              <a:avLst/>
            </a:prstGeom>
            <a:noFill/>
            <a:ln w="9525">
              <a:noFill/>
              <a:miter lim="800000"/>
              <a:headEnd/>
              <a:tailEnd/>
            </a:ln>
            <a:effectLst/>
          </p:spPr>
        </p:pic>
      </p:grpSp>
      <p:sp>
        <p:nvSpPr>
          <p:cNvPr id="15" name="Google Shape;304;p22"/>
          <p:cNvSpPr txBox="1">
            <a:spLocks noGrp="1"/>
          </p:cNvSpPr>
          <p:nvPr>
            <p:ph type="title"/>
          </p:nvPr>
        </p:nvSpPr>
        <p:spPr>
          <a:xfrm>
            <a:off x="-207525" y="1889430"/>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3200" b="1" dirty="0" smtClean="0">
                <a:latin typeface="Nunito"/>
                <a:ea typeface="Nunito"/>
                <a:cs typeface="Nunito"/>
                <a:sym typeface="Nunito"/>
              </a:rPr>
              <a:t>Tipo de </a:t>
            </a:r>
            <a:br>
              <a:rPr lang="es-US" sz="3200" b="1" dirty="0" smtClean="0">
                <a:latin typeface="Nunito"/>
                <a:ea typeface="Nunito"/>
                <a:cs typeface="Nunito"/>
                <a:sym typeface="Nunito"/>
              </a:rPr>
            </a:br>
            <a:r>
              <a:rPr lang="es-US" sz="3200" b="1" dirty="0" smtClean="0">
                <a:latin typeface="Nunito"/>
                <a:ea typeface="Nunito"/>
                <a:cs typeface="Nunito"/>
                <a:sym typeface="Nunito"/>
              </a:rPr>
              <a:t>datos</a:t>
            </a:r>
            <a:endParaRPr lang="es-US" sz="3200" b="1"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473538" y="3256953"/>
            <a:ext cx="1582275" cy="2511550"/>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9" name="8 Grupo"/>
          <p:cNvGrpSpPr/>
          <p:nvPr/>
        </p:nvGrpSpPr>
        <p:grpSpPr>
          <a:xfrm>
            <a:off x="1770434" y="408563"/>
            <a:ext cx="9474741" cy="5758775"/>
            <a:chOff x="1245141" y="350196"/>
            <a:chExt cx="9474741" cy="5758775"/>
          </a:xfrm>
        </p:grpSpPr>
        <p:pic>
          <p:nvPicPr>
            <p:cNvPr id="14" name="13 Imagen" descr="pngegg.png"/>
            <p:cNvPicPr>
              <a:picLocks noChangeAspect="1"/>
            </p:cNvPicPr>
            <p:nvPr/>
          </p:nvPicPr>
          <p:blipFill>
            <a:blip r:embed="rId6"/>
            <a:stretch>
              <a:fillRect/>
            </a:stretch>
          </p:blipFill>
          <p:spPr>
            <a:xfrm>
              <a:off x="1245141" y="350196"/>
              <a:ext cx="9474741" cy="5758775"/>
            </a:xfrm>
            <a:prstGeom prst="rect">
              <a:avLst/>
            </a:prstGeom>
          </p:spPr>
        </p:pic>
        <p:pic>
          <p:nvPicPr>
            <p:cNvPr id="2050" name="Picture 2"/>
            <p:cNvPicPr>
              <a:picLocks noChangeAspect="1" noChangeArrowheads="1"/>
            </p:cNvPicPr>
            <p:nvPr/>
          </p:nvPicPr>
          <p:blipFill>
            <a:blip r:embed="rId7"/>
            <a:srcRect/>
            <a:stretch>
              <a:fillRect/>
            </a:stretch>
          </p:blipFill>
          <p:spPr bwMode="auto">
            <a:xfrm>
              <a:off x="2306266" y="647030"/>
              <a:ext cx="7294934" cy="4333532"/>
            </a:xfrm>
            <a:prstGeom prst="rect">
              <a:avLst/>
            </a:prstGeom>
            <a:noFill/>
            <a:ln w="9525">
              <a:noFill/>
              <a:miter lim="800000"/>
              <a:headEnd/>
              <a:tailEnd/>
            </a:ln>
            <a:effectLst/>
          </p:spPr>
        </p:pic>
      </p:grpSp>
      <p:sp>
        <p:nvSpPr>
          <p:cNvPr id="10" name="Google Shape;304;p22"/>
          <p:cNvSpPr txBox="1">
            <a:spLocks noGrp="1"/>
          </p:cNvSpPr>
          <p:nvPr>
            <p:ph type="title"/>
          </p:nvPr>
        </p:nvSpPr>
        <p:spPr>
          <a:xfrm>
            <a:off x="230220" y="1889430"/>
            <a:ext cx="3038273" cy="1143000"/>
          </a:xfrm>
          <a:prstGeom prst="rect">
            <a:avLst/>
          </a:prstGeom>
          <a:noFill/>
          <a:ln>
            <a:noFill/>
          </a:ln>
        </p:spPr>
        <p:txBody>
          <a:bodyPr spcFirstLastPara="1" wrap="square" lIns="91425" tIns="45700" rIns="91425" bIns="45700" anchor="ctr" anchorCtr="0">
            <a:normAutofit/>
          </a:bodyPr>
          <a:lstStyle/>
          <a:p>
            <a:pPr algn="l">
              <a:buClr>
                <a:srgbClr val="FF0000"/>
              </a:buClr>
              <a:buSzPct val="100000"/>
            </a:pPr>
            <a:r>
              <a:rPr lang="es-US" sz="3200" b="1" dirty="0" smtClean="0">
                <a:latin typeface="Nunito"/>
                <a:ea typeface="Nunito"/>
                <a:cs typeface="Nunito"/>
                <a:sym typeface="Nunito"/>
              </a:rPr>
              <a:t>Operadores</a:t>
            </a:r>
            <a:endParaRPr lang="es-US" sz="3200" b="1"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32" name="Google Shape;332;p25"/>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5 Imagen" descr="pngegg (7).png"/>
          <p:cNvPicPr>
            <a:picLocks noChangeAspect="1"/>
          </p:cNvPicPr>
          <p:nvPr/>
        </p:nvPicPr>
        <p:blipFill>
          <a:blip r:embed="rId4"/>
          <a:stretch>
            <a:fillRect/>
          </a:stretch>
        </p:blipFill>
        <p:spPr>
          <a:xfrm>
            <a:off x="290697" y="4426084"/>
            <a:ext cx="1682890" cy="2033081"/>
          </a:xfrm>
          <a:prstGeom prst="rect">
            <a:avLst/>
          </a:prstGeom>
        </p:spPr>
      </p:pic>
      <p:grpSp>
        <p:nvGrpSpPr>
          <p:cNvPr id="9" name="8 Grupo"/>
          <p:cNvGrpSpPr/>
          <p:nvPr/>
        </p:nvGrpSpPr>
        <p:grpSpPr>
          <a:xfrm>
            <a:off x="2694561" y="1079770"/>
            <a:ext cx="7947498" cy="4484451"/>
            <a:chOff x="3767849" y="0"/>
            <a:chExt cx="6154363" cy="3754877"/>
          </a:xfrm>
        </p:grpSpPr>
        <p:pic>
          <p:nvPicPr>
            <p:cNvPr id="10" name="9 Imagen" descr="pngegg (22).png"/>
            <p:cNvPicPr>
              <a:picLocks noChangeAspect="1"/>
            </p:cNvPicPr>
            <p:nvPr/>
          </p:nvPicPr>
          <p:blipFill>
            <a:blip r:embed="rId5"/>
            <a:srcRect b="35729"/>
            <a:stretch>
              <a:fillRect/>
            </a:stretch>
          </p:blipFill>
          <p:spPr>
            <a:xfrm>
              <a:off x="3767849" y="0"/>
              <a:ext cx="6154363" cy="3754877"/>
            </a:xfrm>
            <a:prstGeom prst="rect">
              <a:avLst/>
            </a:prstGeom>
          </p:spPr>
        </p:pic>
        <p:sp>
          <p:nvSpPr>
            <p:cNvPr id="11" name="10 Rectángulo"/>
            <p:cNvSpPr/>
            <p:nvPr/>
          </p:nvSpPr>
          <p:spPr>
            <a:xfrm>
              <a:off x="4561523" y="288721"/>
              <a:ext cx="5243958" cy="584775"/>
            </a:xfrm>
            <a:prstGeom prst="rect">
              <a:avLst/>
            </a:prstGeom>
          </p:spPr>
          <p:txBody>
            <a:bodyPr wrap="square">
              <a:spAutoFit/>
            </a:bodyPr>
            <a:lstStyle/>
            <a:p>
              <a:pPr marL="342900" lvl="0" indent="-342900">
                <a:buClr>
                  <a:schemeClr val="dk1"/>
                </a:buClr>
                <a:buSzPct val="100000"/>
              </a:pPr>
              <a:r>
                <a:rPr lang="es-US" sz="1600" dirty="0" smtClean="0">
                  <a:solidFill>
                    <a:schemeClr val="bg1"/>
                  </a:solidFill>
                  <a:latin typeface="Nunito Black" charset="0"/>
                </a:rPr>
                <a:t>la palabra </a:t>
              </a:r>
              <a:r>
                <a:rPr lang="es-US" sz="1600" dirty="0" err="1" smtClean="0">
                  <a:solidFill>
                    <a:schemeClr val="bg1"/>
                  </a:solidFill>
                  <a:latin typeface="Nunito Black" charset="0"/>
                </a:rPr>
                <a:t>if</a:t>
              </a:r>
              <a:r>
                <a:rPr lang="es-US" sz="1600" dirty="0" smtClean="0">
                  <a:solidFill>
                    <a:schemeClr val="bg1"/>
                  </a:solidFill>
                  <a:latin typeface="Nunito Black" charset="0"/>
                </a:rPr>
                <a:t> se usa para verificar si una condición </a:t>
              </a:r>
            </a:p>
            <a:p>
              <a:pPr marL="342900" lvl="0" indent="-342900">
                <a:buClr>
                  <a:schemeClr val="dk1"/>
                </a:buClr>
                <a:buSzPct val="100000"/>
              </a:pPr>
              <a:r>
                <a:rPr lang="es-US" sz="1600" dirty="0" smtClean="0">
                  <a:solidFill>
                    <a:schemeClr val="bg1"/>
                  </a:solidFill>
                  <a:latin typeface="Nunito Black" charset="0"/>
                </a:rPr>
                <a:t>es verdadera y ejecutar el código de bloque</a:t>
              </a:r>
              <a:endParaRPr lang="es-ES" sz="1600" dirty="0" smtClean="0">
                <a:solidFill>
                  <a:schemeClr val="bg1"/>
                </a:solidFill>
                <a:latin typeface="Nunito Black" charset="0"/>
              </a:endParaRPr>
            </a:p>
          </p:txBody>
        </p:sp>
        <p:sp>
          <p:nvSpPr>
            <p:cNvPr id="12" name="11 Rectángulo"/>
            <p:cNvSpPr/>
            <p:nvPr/>
          </p:nvSpPr>
          <p:spPr>
            <a:xfrm>
              <a:off x="4636100" y="1170695"/>
              <a:ext cx="4965100" cy="646331"/>
            </a:xfrm>
            <a:prstGeom prst="rect">
              <a:avLst/>
            </a:prstGeom>
          </p:spPr>
          <p:txBody>
            <a:bodyPr wrap="square">
              <a:spAutoFit/>
            </a:bodyPr>
            <a:lstStyle/>
            <a:p>
              <a:pPr marL="342900" indent="-342900">
                <a:buClr>
                  <a:schemeClr val="dk1"/>
                </a:buClr>
                <a:buSzPct val="100000"/>
              </a:pPr>
              <a:r>
                <a:rPr lang="es-US" sz="1800" dirty="0" smtClean="0">
                  <a:solidFill>
                    <a:schemeClr val="bg1"/>
                  </a:solidFill>
                  <a:latin typeface="Nunito Black" charset="0"/>
                </a:rPr>
                <a:t>Recuerde la sangría (indent) después de los dos puntos</a:t>
              </a:r>
              <a:r>
                <a:rPr lang="es-US" sz="1800" dirty="0" smtClean="0"/>
                <a:t>.</a:t>
              </a:r>
              <a:endParaRPr lang="es-ES" sz="1800" dirty="0" smtClean="0">
                <a:solidFill>
                  <a:schemeClr val="bg1"/>
                </a:solidFill>
                <a:latin typeface="Nunito Black" charset="0"/>
              </a:endParaRPr>
            </a:p>
          </p:txBody>
        </p:sp>
        <p:sp>
          <p:nvSpPr>
            <p:cNvPr id="13" name="12 Rectángulo"/>
            <p:cNvSpPr/>
            <p:nvPr/>
          </p:nvSpPr>
          <p:spPr>
            <a:xfrm>
              <a:off x="4567757" y="2101308"/>
              <a:ext cx="4900514" cy="584775"/>
            </a:xfrm>
            <a:prstGeom prst="rect">
              <a:avLst/>
            </a:prstGeom>
          </p:spPr>
          <p:txBody>
            <a:bodyPr wrap="square">
              <a:spAutoFit/>
            </a:bodyPr>
            <a:lstStyle/>
            <a:p>
              <a:pPr marL="342900" lvl="1" indent="-342900">
                <a:buClr>
                  <a:schemeClr val="dk1"/>
                </a:buClr>
                <a:buSzPct val="100000"/>
              </a:pPr>
              <a:r>
                <a:rPr lang="es-US" sz="1600" dirty="0" smtClean="0">
                  <a:solidFill>
                    <a:schemeClr val="bg1"/>
                  </a:solidFill>
                  <a:latin typeface="Nunito Black" charset="0"/>
                </a:rPr>
                <a:t>Si la condición es verdadera, se ejecutará el primer bloque, si no, se ejecutará la otra condición</a:t>
              </a:r>
              <a:endParaRPr lang="es-ES" sz="1600" dirty="0" smtClean="0">
                <a:solidFill>
                  <a:schemeClr val="bg1"/>
                </a:solidFill>
                <a:latin typeface="Nunito Black" charset="0"/>
              </a:endParaRPr>
            </a:p>
          </p:txBody>
        </p:sp>
        <p:sp>
          <p:nvSpPr>
            <p:cNvPr id="14" name="13 Rectángulo"/>
            <p:cNvSpPr/>
            <p:nvPr/>
          </p:nvSpPr>
          <p:spPr>
            <a:xfrm>
              <a:off x="4571244" y="3002738"/>
              <a:ext cx="5039679" cy="646331"/>
            </a:xfrm>
            <a:prstGeom prst="rect">
              <a:avLst/>
            </a:prstGeom>
          </p:spPr>
          <p:txBody>
            <a:bodyPr wrap="square">
              <a:spAutoFit/>
            </a:bodyPr>
            <a:lstStyle/>
            <a:p>
              <a:pPr marL="342900" lvl="1" indent="-342900">
                <a:buClr>
                  <a:schemeClr val="dk1"/>
                </a:buClr>
                <a:buSzPct val="100000"/>
              </a:pPr>
              <a:r>
                <a:rPr lang="es-US" sz="1800" dirty="0" smtClean="0">
                  <a:solidFill>
                    <a:schemeClr val="bg1"/>
                  </a:solidFill>
                  <a:latin typeface="Nunito Black" charset="0"/>
                </a:rPr>
                <a:t>Puedo utilizar varias condicionales utilizando  la palabra reservada elif</a:t>
              </a:r>
              <a:endParaRPr lang="es-ES" sz="1800" dirty="0" smtClean="0">
                <a:solidFill>
                  <a:schemeClr val="bg1"/>
                </a:solidFill>
                <a:latin typeface="Nunito Black" charset="0"/>
              </a:endParaRPr>
            </a:p>
          </p:txBody>
        </p:sp>
      </p:grpSp>
      <p:sp>
        <p:nvSpPr>
          <p:cNvPr id="17" name="Google Shape;304;p22"/>
          <p:cNvSpPr txBox="1">
            <a:spLocks noGrp="1"/>
          </p:cNvSpPr>
          <p:nvPr>
            <p:ph type="title"/>
          </p:nvPr>
        </p:nvSpPr>
        <p:spPr>
          <a:xfrm>
            <a:off x="4704943" y="145915"/>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3200" b="1" dirty="0" smtClean="0">
                <a:latin typeface="Nunito"/>
                <a:ea typeface="Nunito"/>
                <a:cs typeface="Nunito"/>
                <a:sym typeface="Nunito"/>
              </a:rPr>
              <a:t>Condicionales</a:t>
            </a:r>
            <a:endParaRPr lang="es-US" sz="3200" b="1"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963072" y="3256953"/>
            <a:ext cx="1092741" cy="1869524"/>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1" name="10 Grupo"/>
          <p:cNvGrpSpPr/>
          <p:nvPr/>
        </p:nvGrpSpPr>
        <p:grpSpPr>
          <a:xfrm>
            <a:off x="1352145" y="466927"/>
            <a:ext cx="10447507" cy="5758775"/>
            <a:chOff x="797668" y="408563"/>
            <a:chExt cx="10447507" cy="5758775"/>
          </a:xfrm>
        </p:grpSpPr>
        <p:pic>
          <p:nvPicPr>
            <p:cNvPr id="14" name="13 Imagen" descr="pngegg.png"/>
            <p:cNvPicPr>
              <a:picLocks noChangeAspect="1"/>
            </p:cNvPicPr>
            <p:nvPr/>
          </p:nvPicPr>
          <p:blipFill>
            <a:blip r:embed="rId6"/>
            <a:stretch>
              <a:fillRect/>
            </a:stretch>
          </p:blipFill>
          <p:spPr>
            <a:xfrm>
              <a:off x="797668" y="408563"/>
              <a:ext cx="10447507" cy="5758775"/>
            </a:xfrm>
            <a:prstGeom prst="rect">
              <a:avLst/>
            </a:prstGeom>
          </p:spPr>
        </p:pic>
        <p:pic>
          <p:nvPicPr>
            <p:cNvPr id="3074" name="Picture 2"/>
            <p:cNvPicPr>
              <a:picLocks noChangeAspect="1" noChangeArrowheads="1"/>
            </p:cNvPicPr>
            <p:nvPr/>
          </p:nvPicPr>
          <p:blipFill>
            <a:blip r:embed="rId7"/>
            <a:srcRect/>
            <a:stretch>
              <a:fillRect/>
            </a:stretch>
          </p:blipFill>
          <p:spPr bwMode="auto">
            <a:xfrm>
              <a:off x="2033082" y="703736"/>
              <a:ext cx="8093412" cy="4364375"/>
            </a:xfrm>
            <a:prstGeom prst="rect">
              <a:avLst/>
            </a:prstGeom>
            <a:noFill/>
            <a:ln w="9525">
              <a:noFill/>
              <a:miter lim="800000"/>
              <a:headEnd/>
              <a:tailEnd/>
            </a:ln>
            <a:effectLst/>
          </p:spPr>
        </p:pic>
      </p:grpSp>
      <p:sp>
        <p:nvSpPr>
          <p:cNvPr id="12" name="Google Shape;304;p22"/>
          <p:cNvSpPr txBox="1">
            <a:spLocks noGrp="1"/>
          </p:cNvSpPr>
          <p:nvPr>
            <p:ph type="title"/>
          </p:nvPr>
        </p:nvSpPr>
        <p:spPr>
          <a:xfrm>
            <a:off x="-363168" y="1899158"/>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Condicionales</a:t>
            </a:r>
            <a:br>
              <a:rPr lang="es-US" sz="2400" b="1" dirty="0" smtClean="0">
                <a:latin typeface="Nunito"/>
                <a:ea typeface="Nunito"/>
                <a:cs typeface="Nunito"/>
                <a:sym typeface="Nunito"/>
              </a:rPr>
            </a:br>
            <a:r>
              <a:rPr lang="es-US" sz="2400" b="1" dirty="0" smtClean="0">
                <a:latin typeface="Nunito"/>
                <a:ea typeface="Nunito"/>
                <a:cs typeface="Nunito"/>
                <a:sym typeface="Nunito"/>
              </a:rPr>
              <a:t>Simples</a:t>
            </a:r>
            <a:endParaRPr lang="es-US" sz="2400" b="1"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a:spLocks noGrp="1"/>
          </p:cNvSpPr>
          <p:nvPr>
            <p:ph type="ctrTitle"/>
          </p:nvPr>
        </p:nvSpPr>
        <p:spPr>
          <a:xfrm>
            <a:off x="167023" y="1237814"/>
            <a:ext cx="4249333"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400"/>
              <a:buFont typeface="Arial"/>
              <a:buNone/>
            </a:pPr>
            <a:r>
              <a:rPr lang="es-US" sz="3600" b="1" dirty="0">
                <a:latin typeface="Arial"/>
                <a:ea typeface="Arial"/>
                <a:cs typeface="Arial"/>
                <a:sym typeface="Arial"/>
              </a:rPr>
              <a:t>REGLAS DEL JUEGO</a:t>
            </a:r>
            <a:endParaRPr sz="3600" b="1">
              <a:latin typeface="Arial"/>
              <a:ea typeface="Arial"/>
              <a:cs typeface="Arial"/>
              <a:sym typeface="Arial"/>
            </a:endParaRPr>
          </a:p>
        </p:txBody>
      </p:sp>
      <p:sp>
        <p:nvSpPr>
          <p:cNvPr id="116" name="Google Shape;116;p3"/>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17" name="Google Shape;117;p3"/>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7" name="Google Shape;203;p10"/>
          <p:cNvPicPr preferRelativeResize="0"/>
          <p:nvPr/>
        </p:nvPicPr>
        <p:blipFill>
          <a:blip r:embed="rId4">
            <a:alphaModFix/>
          </a:blip>
          <a:stretch>
            <a:fillRect/>
          </a:stretch>
        </p:blipFill>
        <p:spPr>
          <a:xfrm>
            <a:off x="10123342" y="3118982"/>
            <a:ext cx="1582275" cy="2511550"/>
          </a:xfrm>
          <a:prstGeom prst="rect">
            <a:avLst/>
          </a:prstGeom>
          <a:noFill/>
          <a:ln>
            <a:noFill/>
          </a:ln>
        </p:spPr>
      </p:pic>
      <p:pic>
        <p:nvPicPr>
          <p:cNvPr id="11" name="10 Imagen" descr="pngegg (7).png"/>
          <p:cNvPicPr>
            <a:picLocks noChangeAspect="1"/>
          </p:cNvPicPr>
          <p:nvPr/>
        </p:nvPicPr>
        <p:blipFill>
          <a:blip r:embed="rId5"/>
          <a:stretch>
            <a:fillRect/>
          </a:stretch>
        </p:blipFill>
        <p:spPr>
          <a:xfrm>
            <a:off x="1370467" y="2986390"/>
            <a:ext cx="1682890" cy="2033081"/>
          </a:xfrm>
          <a:prstGeom prst="rect">
            <a:avLst/>
          </a:prstGeom>
        </p:spPr>
      </p:pic>
      <p:grpSp>
        <p:nvGrpSpPr>
          <p:cNvPr id="31" name="30 Grupo"/>
          <p:cNvGrpSpPr/>
          <p:nvPr/>
        </p:nvGrpSpPr>
        <p:grpSpPr>
          <a:xfrm>
            <a:off x="4777927" y="0"/>
            <a:ext cx="5849664" cy="5933873"/>
            <a:chOff x="4777927" y="0"/>
            <a:chExt cx="5849664" cy="5933873"/>
          </a:xfrm>
        </p:grpSpPr>
        <p:pic>
          <p:nvPicPr>
            <p:cNvPr id="20" name="19 Imagen" descr="pngegg (19).png"/>
            <p:cNvPicPr>
              <a:picLocks noChangeAspect="1"/>
            </p:cNvPicPr>
            <p:nvPr/>
          </p:nvPicPr>
          <p:blipFill>
            <a:blip r:embed="rId6"/>
            <a:stretch>
              <a:fillRect/>
            </a:stretch>
          </p:blipFill>
          <p:spPr>
            <a:xfrm>
              <a:off x="4777927" y="0"/>
              <a:ext cx="5849664" cy="5933873"/>
            </a:xfrm>
            <a:prstGeom prst="rect">
              <a:avLst/>
            </a:prstGeom>
          </p:spPr>
        </p:pic>
        <p:sp>
          <p:nvSpPr>
            <p:cNvPr id="21" name="20 CuadroTexto"/>
            <p:cNvSpPr txBox="1"/>
            <p:nvPr/>
          </p:nvSpPr>
          <p:spPr>
            <a:xfrm>
              <a:off x="6011695" y="175098"/>
              <a:ext cx="1342416" cy="1138773"/>
            </a:xfrm>
            <a:prstGeom prst="rect">
              <a:avLst/>
            </a:prstGeom>
            <a:noFill/>
          </p:spPr>
          <p:txBody>
            <a:bodyPr wrap="square" rtlCol="0">
              <a:spAutoFit/>
            </a:bodyPr>
            <a:lstStyle/>
            <a:p>
              <a:pPr lvl="0" algn="ctr"/>
              <a:r>
                <a:rPr lang="es-US" sz="1700" b="1" dirty="0" smtClean="0">
                  <a:solidFill>
                    <a:schemeClr val="dk1"/>
                  </a:solidFill>
                </a:rPr>
                <a:t>Encuentre un espacio adecuado</a:t>
              </a:r>
              <a:endParaRPr lang="es-US" sz="1700" dirty="0" smtClean="0"/>
            </a:p>
            <a:p>
              <a:endParaRPr lang="es-ES" sz="1700" dirty="0"/>
            </a:p>
          </p:txBody>
        </p:sp>
        <p:sp>
          <p:nvSpPr>
            <p:cNvPr id="24" name="23 CuadroTexto"/>
            <p:cNvSpPr txBox="1"/>
            <p:nvPr/>
          </p:nvSpPr>
          <p:spPr>
            <a:xfrm>
              <a:off x="8031805" y="123217"/>
              <a:ext cx="1342416" cy="1138773"/>
            </a:xfrm>
            <a:prstGeom prst="rect">
              <a:avLst/>
            </a:prstGeom>
            <a:noFill/>
          </p:spPr>
          <p:txBody>
            <a:bodyPr wrap="square" rtlCol="0">
              <a:spAutoFit/>
            </a:bodyPr>
            <a:lstStyle/>
            <a:p>
              <a:pPr lvl="0" algn="ctr"/>
              <a:r>
                <a:rPr lang="es-US" sz="1700" b="1" dirty="0" smtClean="0">
                  <a:solidFill>
                    <a:schemeClr val="dk1"/>
                  </a:solidFill>
                </a:rPr>
                <a:t>Toma Notas si es necesario</a:t>
              </a:r>
              <a:endParaRPr lang="es-US" sz="1700" dirty="0" smtClean="0"/>
            </a:p>
            <a:p>
              <a:endParaRPr lang="es-ES" sz="1700" dirty="0"/>
            </a:p>
          </p:txBody>
        </p:sp>
        <p:sp>
          <p:nvSpPr>
            <p:cNvPr id="25" name="24 CuadroTexto"/>
            <p:cNvSpPr txBox="1"/>
            <p:nvPr/>
          </p:nvSpPr>
          <p:spPr>
            <a:xfrm>
              <a:off x="4844374" y="1728281"/>
              <a:ext cx="1663430" cy="1400383"/>
            </a:xfrm>
            <a:prstGeom prst="rect">
              <a:avLst/>
            </a:prstGeom>
            <a:noFill/>
          </p:spPr>
          <p:txBody>
            <a:bodyPr wrap="square" rtlCol="0">
              <a:spAutoFit/>
            </a:bodyPr>
            <a:lstStyle/>
            <a:p>
              <a:pPr lvl="0" algn="ctr"/>
              <a:r>
                <a:rPr lang="es-US" sz="1700" b="1" dirty="0" smtClean="0">
                  <a:solidFill>
                    <a:schemeClr val="dk1"/>
                  </a:solidFill>
                </a:rPr>
                <a:t>Interactué  en la Clase puede activar su Micrófono</a:t>
              </a:r>
              <a:endParaRPr lang="es-US" sz="1700" dirty="0" smtClean="0"/>
            </a:p>
            <a:p>
              <a:endParaRPr lang="es-ES" sz="1700" dirty="0"/>
            </a:p>
          </p:txBody>
        </p:sp>
        <p:sp>
          <p:nvSpPr>
            <p:cNvPr id="26" name="25 CuadroTexto"/>
            <p:cNvSpPr txBox="1"/>
            <p:nvPr/>
          </p:nvSpPr>
          <p:spPr>
            <a:xfrm>
              <a:off x="6874214" y="1919592"/>
              <a:ext cx="1663430" cy="877163"/>
            </a:xfrm>
            <a:prstGeom prst="rect">
              <a:avLst/>
            </a:prstGeom>
            <a:noFill/>
          </p:spPr>
          <p:txBody>
            <a:bodyPr wrap="square" rtlCol="0">
              <a:spAutoFit/>
            </a:bodyPr>
            <a:lstStyle/>
            <a:p>
              <a:pPr lvl="0" algn="ctr"/>
              <a:r>
                <a:rPr lang="es-US" sz="1700" b="1" dirty="0" smtClean="0">
                  <a:solidFill>
                    <a:schemeClr val="dk1"/>
                  </a:solidFill>
                </a:rPr>
                <a:t>Use el Chat con confianza</a:t>
              </a:r>
              <a:endParaRPr lang="es-US" sz="1700" dirty="0" smtClean="0"/>
            </a:p>
            <a:p>
              <a:endParaRPr lang="es-ES" sz="1700" dirty="0"/>
            </a:p>
          </p:txBody>
        </p:sp>
        <p:sp>
          <p:nvSpPr>
            <p:cNvPr id="27" name="26 CuadroTexto"/>
            <p:cNvSpPr txBox="1"/>
            <p:nvPr/>
          </p:nvSpPr>
          <p:spPr>
            <a:xfrm>
              <a:off x="8887838" y="1822314"/>
              <a:ext cx="1663430" cy="1138773"/>
            </a:xfrm>
            <a:prstGeom prst="rect">
              <a:avLst/>
            </a:prstGeom>
            <a:noFill/>
          </p:spPr>
          <p:txBody>
            <a:bodyPr wrap="square" rtlCol="0">
              <a:spAutoFit/>
            </a:bodyPr>
            <a:lstStyle/>
            <a:p>
              <a:pPr lvl="0" algn="ctr"/>
              <a:r>
                <a:rPr lang="es-US" sz="1700" b="1" dirty="0" smtClean="0">
                  <a:solidFill>
                    <a:schemeClr val="dk1"/>
                  </a:solidFill>
                </a:rPr>
                <a:t>Siempre este atento trate de aislarse </a:t>
              </a:r>
              <a:endParaRPr lang="es-US" sz="1700" dirty="0" smtClean="0"/>
            </a:p>
            <a:p>
              <a:endParaRPr lang="es-ES" sz="1700" dirty="0"/>
            </a:p>
          </p:txBody>
        </p:sp>
        <p:sp>
          <p:nvSpPr>
            <p:cNvPr id="28" name="27 CuadroTexto"/>
            <p:cNvSpPr txBox="1"/>
            <p:nvPr/>
          </p:nvSpPr>
          <p:spPr>
            <a:xfrm>
              <a:off x="5878749" y="3404680"/>
              <a:ext cx="1663430" cy="1138773"/>
            </a:xfrm>
            <a:prstGeom prst="rect">
              <a:avLst/>
            </a:prstGeom>
            <a:noFill/>
          </p:spPr>
          <p:txBody>
            <a:bodyPr wrap="square" rtlCol="0">
              <a:spAutoFit/>
            </a:bodyPr>
            <a:lstStyle/>
            <a:p>
              <a:pPr lvl="0" algn="ctr"/>
              <a:r>
                <a:rPr lang="es-US" sz="1700" b="1" dirty="0" smtClean="0">
                  <a:solidFill>
                    <a:schemeClr val="dk1"/>
                  </a:solidFill>
                </a:rPr>
                <a:t>Tómese un descanso en el Break</a:t>
              </a:r>
              <a:endParaRPr lang="es-US" sz="1700" dirty="0" smtClean="0"/>
            </a:p>
            <a:p>
              <a:endParaRPr lang="es-ES" sz="1700" dirty="0"/>
            </a:p>
          </p:txBody>
        </p:sp>
        <p:sp>
          <p:nvSpPr>
            <p:cNvPr id="29" name="28 CuadroTexto"/>
            <p:cNvSpPr txBox="1"/>
            <p:nvPr/>
          </p:nvSpPr>
          <p:spPr>
            <a:xfrm>
              <a:off x="7762672" y="3333344"/>
              <a:ext cx="1935805" cy="1400383"/>
            </a:xfrm>
            <a:prstGeom prst="rect">
              <a:avLst/>
            </a:prstGeom>
            <a:noFill/>
          </p:spPr>
          <p:txBody>
            <a:bodyPr wrap="square" rtlCol="0">
              <a:spAutoFit/>
            </a:bodyPr>
            <a:lstStyle/>
            <a:p>
              <a:pPr lvl="0" algn="ctr"/>
              <a:r>
                <a:rPr lang="es-US" sz="1700" b="1" dirty="0" smtClean="0">
                  <a:solidFill>
                    <a:schemeClr val="dk1"/>
                  </a:solidFill>
                </a:rPr>
                <a:t>Trate de conectarse siempre a la hora  pactada</a:t>
              </a:r>
              <a:endParaRPr lang="es-US" sz="1700" dirty="0" smtClean="0"/>
            </a:p>
            <a:p>
              <a:endParaRPr lang="es-ES" sz="1700" dirty="0"/>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963072" y="3256953"/>
            <a:ext cx="1092741" cy="1869524"/>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sp>
        <p:nvSpPr>
          <p:cNvPr id="12" name="Google Shape;304;p22"/>
          <p:cNvSpPr txBox="1">
            <a:spLocks noGrp="1"/>
          </p:cNvSpPr>
          <p:nvPr>
            <p:ph type="title"/>
          </p:nvPr>
        </p:nvSpPr>
        <p:spPr>
          <a:xfrm>
            <a:off x="-363168" y="1899158"/>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Condicionales</a:t>
            </a:r>
            <a:br>
              <a:rPr lang="es-US" sz="2400" b="1" dirty="0" smtClean="0">
                <a:latin typeface="Nunito"/>
                <a:ea typeface="Nunito"/>
                <a:cs typeface="Nunito"/>
                <a:sym typeface="Nunito"/>
              </a:rPr>
            </a:br>
            <a:r>
              <a:rPr lang="es-US" sz="2400" b="1" dirty="0" smtClean="0">
                <a:latin typeface="Nunito"/>
                <a:ea typeface="Nunito"/>
                <a:cs typeface="Nunito"/>
                <a:sym typeface="Nunito"/>
              </a:rPr>
              <a:t>Multiples</a:t>
            </a:r>
            <a:endParaRPr lang="es-US" sz="2400" b="1" dirty="0">
              <a:latin typeface="Nunito"/>
              <a:ea typeface="Nunito"/>
              <a:cs typeface="Nunito"/>
              <a:sym typeface="Nunito"/>
            </a:endParaRPr>
          </a:p>
        </p:txBody>
      </p:sp>
      <p:grpSp>
        <p:nvGrpSpPr>
          <p:cNvPr id="10" name="9 Grupo"/>
          <p:cNvGrpSpPr/>
          <p:nvPr/>
        </p:nvGrpSpPr>
        <p:grpSpPr>
          <a:xfrm>
            <a:off x="1352145" y="466927"/>
            <a:ext cx="10447507" cy="5758775"/>
            <a:chOff x="1352145" y="466927"/>
            <a:chExt cx="10447507" cy="5758775"/>
          </a:xfrm>
        </p:grpSpPr>
        <p:pic>
          <p:nvPicPr>
            <p:cNvPr id="14" name="13 Imagen" descr="pngegg.png"/>
            <p:cNvPicPr>
              <a:picLocks noChangeAspect="1"/>
            </p:cNvPicPr>
            <p:nvPr/>
          </p:nvPicPr>
          <p:blipFill>
            <a:blip r:embed="rId6"/>
            <a:stretch>
              <a:fillRect/>
            </a:stretch>
          </p:blipFill>
          <p:spPr>
            <a:xfrm>
              <a:off x="1352145" y="466927"/>
              <a:ext cx="10447507" cy="5758775"/>
            </a:xfrm>
            <a:prstGeom prst="rect">
              <a:avLst/>
            </a:prstGeom>
          </p:spPr>
        </p:pic>
        <p:pic>
          <p:nvPicPr>
            <p:cNvPr id="4098" name="Picture 2"/>
            <p:cNvPicPr>
              <a:picLocks noChangeAspect="1" noChangeArrowheads="1"/>
            </p:cNvPicPr>
            <p:nvPr/>
          </p:nvPicPr>
          <p:blipFill>
            <a:blip r:embed="rId7"/>
            <a:srcRect/>
            <a:stretch>
              <a:fillRect/>
            </a:stretch>
          </p:blipFill>
          <p:spPr bwMode="auto">
            <a:xfrm>
              <a:off x="2578843" y="747206"/>
              <a:ext cx="7975668" cy="4330632"/>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41" name="Google Shape;341;p26"/>
          <p:cNvPicPr preferRelativeResize="0"/>
          <p:nvPr/>
        </p:nvPicPr>
        <p:blipFill rotWithShape="1">
          <a:blip r:embed="rId4">
            <a:alphaModFix/>
          </a:blip>
          <a:srcRect/>
          <a:stretch/>
        </p:blipFill>
        <p:spPr>
          <a:xfrm>
            <a:off x="-27296" y="5786176"/>
            <a:ext cx="12192000" cy="1071824"/>
          </a:xfrm>
          <a:prstGeom prst="rect">
            <a:avLst/>
          </a:prstGeom>
          <a:noFill/>
          <a:ln>
            <a:noFill/>
          </a:ln>
        </p:spPr>
      </p:pic>
      <p:pic>
        <p:nvPicPr>
          <p:cNvPr id="6" name="5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22" name="21 Grupo"/>
          <p:cNvGrpSpPr/>
          <p:nvPr/>
        </p:nvGrpSpPr>
        <p:grpSpPr>
          <a:xfrm>
            <a:off x="3285810" y="0"/>
            <a:ext cx="7787474" cy="6096663"/>
            <a:chOff x="3285810" y="0"/>
            <a:chExt cx="7787474" cy="6096663"/>
          </a:xfrm>
        </p:grpSpPr>
        <p:pic>
          <p:nvPicPr>
            <p:cNvPr id="15" name="14 Imagen" descr="pngegg (22).png"/>
            <p:cNvPicPr>
              <a:picLocks noChangeAspect="1"/>
            </p:cNvPicPr>
            <p:nvPr/>
          </p:nvPicPr>
          <p:blipFill>
            <a:blip r:embed="rId6"/>
            <a:stretch>
              <a:fillRect/>
            </a:stretch>
          </p:blipFill>
          <p:spPr>
            <a:xfrm>
              <a:off x="3285810" y="0"/>
              <a:ext cx="7787474" cy="6096663"/>
            </a:xfrm>
            <a:prstGeom prst="rect">
              <a:avLst/>
            </a:prstGeom>
          </p:spPr>
        </p:pic>
        <p:sp>
          <p:nvSpPr>
            <p:cNvPr id="16" name="15 Rectángulo"/>
            <p:cNvSpPr/>
            <p:nvPr/>
          </p:nvSpPr>
          <p:spPr>
            <a:xfrm>
              <a:off x="4257913" y="317535"/>
              <a:ext cx="5348311" cy="707886"/>
            </a:xfrm>
            <a:prstGeom prst="rect">
              <a:avLst/>
            </a:prstGeom>
          </p:spPr>
          <p:txBody>
            <a:bodyPr wrap="square">
              <a:spAutoFit/>
            </a:bodyPr>
            <a:lstStyle/>
            <a:p>
              <a:pPr marL="342900" indent="-342900">
                <a:buClr>
                  <a:schemeClr val="dk1"/>
                </a:buClr>
                <a:buSzPct val="100000"/>
              </a:pPr>
              <a:r>
                <a:rPr lang="es-ES" sz="2000" dirty="0" smtClean="0">
                  <a:solidFill>
                    <a:schemeClr val="bg1"/>
                  </a:solidFill>
                  <a:latin typeface="Nunito Black" charset="0"/>
                </a:rPr>
                <a:t>Para manejar tareas repetitivas, los lenguajes de programación usan bucles.</a:t>
              </a:r>
            </a:p>
          </p:txBody>
        </p:sp>
        <p:sp>
          <p:nvSpPr>
            <p:cNvPr id="17" name="16 Rectángulo"/>
            <p:cNvSpPr/>
            <p:nvPr/>
          </p:nvSpPr>
          <p:spPr>
            <a:xfrm>
              <a:off x="4322384" y="1203527"/>
              <a:ext cx="6328869" cy="646331"/>
            </a:xfrm>
            <a:prstGeom prst="rect">
              <a:avLst/>
            </a:prstGeom>
          </p:spPr>
          <p:txBody>
            <a:bodyPr wrap="square">
              <a:spAutoFit/>
            </a:bodyPr>
            <a:lstStyle/>
            <a:p>
              <a:pPr marL="342900" lvl="0" indent="-342900">
                <a:buClr>
                  <a:schemeClr val="dk1"/>
                </a:buClr>
                <a:buSzPct val="100000"/>
              </a:pPr>
              <a:r>
                <a:rPr lang="es-ES" sz="1800" dirty="0" smtClean="0">
                  <a:solidFill>
                    <a:schemeClr val="bg1"/>
                  </a:solidFill>
                  <a:latin typeface="Nunito Black" charset="0"/>
                </a:rPr>
                <a:t>Un bloque de una o más sentencias se ejecutará de forma repetitiva siempre que cierta expresión sea verdadera</a:t>
              </a:r>
            </a:p>
          </p:txBody>
        </p:sp>
        <p:sp>
          <p:nvSpPr>
            <p:cNvPr id="18" name="17 Rectángulo"/>
            <p:cNvSpPr/>
            <p:nvPr/>
          </p:nvSpPr>
          <p:spPr>
            <a:xfrm>
              <a:off x="4360575" y="3237672"/>
              <a:ext cx="5376278" cy="400110"/>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Loop se usa para iterar sobre una secuencia</a:t>
              </a:r>
            </a:p>
          </p:txBody>
        </p:sp>
        <p:sp>
          <p:nvSpPr>
            <p:cNvPr id="19" name="18 Rectángulo"/>
            <p:cNvSpPr/>
            <p:nvPr/>
          </p:nvSpPr>
          <p:spPr>
            <a:xfrm>
              <a:off x="4382347" y="2174221"/>
              <a:ext cx="5376278" cy="707886"/>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Usamos la palabra reservada while para hacer un bucle while</a:t>
              </a:r>
              <a:r>
                <a:rPr lang="es-ES" sz="1600" dirty="0" smtClean="0"/>
                <a:t>. </a:t>
              </a:r>
              <a:endParaRPr lang="es-ES" sz="1600" dirty="0" smtClean="0">
                <a:solidFill>
                  <a:schemeClr val="bg1"/>
                </a:solidFill>
                <a:latin typeface="Nunito Black" charset="0"/>
              </a:endParaRPr>
            </a:p>
          </p:txBody>
        </p:sp>
        <p:sp>
          <p:nvSpPr>
            <p:cNvPr id="20" name="19 Rectángulo"/>
            <p:cNvSpPr/>
            <p:nvPr/>
          </p:nvSpPr>
          <p:spPr>
            <a:xfrm>
              <a:off x="4402444" y="4133649"/>
              <a:ext cx="5376278" cy="707886"/>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Una palabra clave for se usa para hacer un bucle for</a:t>
              </a:r>
            </a:p>
          </p:txBody>
        </p:sp>
        <p:sp>
          <p:nvSpPr>
            <p:cNvPr id="21" name="20 Rectángulo"/>
            <p:cNvSpPr/>
            <p:nvPr/>
          </p:nvSpPr>
          <p:spPr>
            <a:xfrm>
              <a:off x="4414167" y="4989434"/>
              <a:ext cx="5376278" cy="707886"/>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Usamos break cuando queremos detener nuestro ciclo antes de que se complete</a:t>
              </a:r>
            </a:p>
          </p:txBody>
        </p:sp>
      </p:grpSp>
      <p:sp>
        <p:nvSpPr>
          <p:cNvPr id="23" name="Google Shape;304;p22"/>
          <p:cNvSpPr txBox="1">
            <a:spLocks noGrp="1"/>
          </p:cNvSpPr>
          <p:nvPr>
            <p:ph type="title"/>
          </p:nvPr>
        </p:nvSpPr>
        <p:spPr>
          <a:xfrm>
            <a:off x="-363168" y="1899158"/>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Bucles</a:t>
            </a:r>
            <a:endParaRPr lang="es-US" sz="2400" b="1" dirty="0">
              <a:latin typeface="Nunito"/>
              <a:ea typeface="Nunito"/>
              <a:cs typeface="Nunito"/>
              <a:sym typeface="Nunito"/>
            </a:endParaRPr>
          </a:p>
        </p:txBody>
      </p:sp>
      <p:pic>
        <p:nvPicPr>
          <p:cNvPr id="24" name="Google Shape;203;p10"/>
          <p:cNvPicPr preferRelativeResize="0"/>
          <p:nvPr/>
        </p:nvPicPr>
        <p:blipFill>
          <a:blip r:embed="rId7">
            <a:alphaModFix/>
          </a:blip>
          <a:stretch>
            <a:fillRect/>
          </a:stretch>
        </p:blipFill>
        <p:spPr>
          <a:xfrm>
            <a:off x="10912830" y="3769419"/>
            <a:ext cx="1092741" cy="1869524"/>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963072" y="3256953"/>
            <a:ext cx="1092741" cy="1869524"/>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sp>
        <p:nvSpPr>
          <p:cNvPr id="12" name="Google Shape;304;p22"/>
          <p:cNvSpPr txBox="1">
            <a:spLocks noGrp="1"/>
          </p:cNvSpPr>
          <p:nvPr>
            <p:ph type="title"/>
          </p:nvPr>
        </p:nvSpPr>
        <p:spPr>
          <a:xfrm>
            <a:off x="-363168" y="1899158"/>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Bucle for</a:t>
            </a:r>
            <a:endParaRPr lang="es-US" sz="2400" b="1" dirty="0">
              <a:latin typeface="Nunito"/>
              <a:ea typeface="Nunito"/>
              <a:cs typeface="Nunito"/>
              <a:sym typeface="Nunito"/>
            </a:endParaRPr>
          </a:p>
        </p:txBody>
      </p:sp>
      <p:grpSp>
        <p:nvGrpSpPr>
          <p:cNvPr id="10" name="9 Grupo"/>
          <p:cNvGrpSpPr/>
          <p:nvPr/>
        </p:nvGrpSpPr>
        <p:grpSpPr>
          <a:xfrm>
            <a:off x="1352145" y="116733"/>
            <a:ext cx="10447507" cy="6108970"/>
            <a:chOff x="1352145" y="466927"/>
            <a:chExt cx="10447507" cy="5758775"/>
          </a:xfrm>
        </p:grpSpPr>
        <p:pic>
          <p:nvPicPr>
            <p:cNvPr id="14" name="13 Imagen" descr="pngegg.png"/>
            <p:cNvPicPr>
              <a:picLocks noChangeAspect="1"/>
            </p:cNvPicPr>
            <p:nvPr/>
          </p:nvPicPr>
          <p:blipFill>
            <a:blip r:embed="rId6"/>
            <a:stretch>
              <a:fillRect/>
            </a:stretch>
          </p:blipFill>
          <p:spPr>
            <a:xfrm>
              <a:off x="1352145" y="466927"/>
              <a:ext cx="10447507" cy="5758775"/>
            </a:xfrm>
            <a:prstGeom prst="rect">
              <a:avLst/>
            </a:prstGeom>
          </p:spPr>
        </p:pic>
        <p:pic>
          <p:nvPicPr>
            <p:cNvPr id="5122" name="Picture 2"/>
            <p:cNvPicPr>
              <a:picLocks noChangeAspect="1" noChangeArrowheads="1"/>
            </p:cNvPicPr>
            <p:nvPr/>
          </p:nvPicPr>
          <p:blipFill>
            <a:blip r:embed="rId7"/>
            <a:srcRect/>
            <a:stretch>
              <a:fillRect/>
            </a:stretch>
          </p:blipFill>
          <p:spPr bwMode="auto">
            <a:xfrm>
              <a:off x="2597285" y="758758"/>
              <a:ext cx="7947497" cy="4377446"/>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963072" y="3256953"/>
            <a:ext cx="1092741" cy="1869524"/>
          </a:xfrm>
          <a:prstGeom prst="rect">
            <a:avLst/>
          </a:prstGeom>
          <a:noFill/>
          <a:ln>
            <a:noFill/>
          </a:ln>
        </p:spPr>
      </p:pic>
      <p:pic>
        <p:nvPicPr>
          <p:cNvPr id="7" name="6 Imagen" descr="pngegg (7).png"/>
          <p:cNvPicPr>
            <a:picLocks noChangeAspect="1"/>
          </p:cNvPicPr>
          <p:nvPr/>
        </p:nvPicPr>
        <p:blipFill>
          <a:blip r:embed="rId5"/>
          <a:stretch>
            <a:fillRect/>
          </a:stretch>
        </p:blipFill>
        <p:spPr>
          <a:xfrm>
            <a:off x="290697" y="4426084"/>
            <a:ext cx="1682890" cy="2033081"/>
          </a:xfrm>
          <a:prstGeom prst="rect">
            <a:avLst/>
          </a:prstGeom>
        </p:spPr>
      </p:pic>
      <p:sp>
        <p:nvSpPr>
          <p:cNvPr id="12" name="Google Shape;304;p22"/>
          <p:cNvSpPr txBox="1">
            <a:spLocks noGrp="1"/>
          </p:cNvSpPr>
          <p:nvPr>
            <p:ph type="title"/>
          </p:nvPr>
        </p:nvSpPr>
        <p:spPr>
          <a:xfrm>
            <a:off x="-363168" y="1899158"/>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Bucle while</a:t>
            </a:r>
            <a:endParaRPr lang="es-US" sz="2400" b="1" dirty="0">
              <a:latin typeface="Nunito"/>
              <a:ea typeface="Nunito"/>
              <a:cs typeface="Nunito"/>
              <a:sym typeface="Nunito"/>
            </a:endParaRPr>
          </a:p>
        </p:txBody>
      </p:sp>
      <p:grpSp>
        <p:nvGrpSpPr>
          <p:cNvPr id="2" name="9 Grupo"/>
          <p:cNvGrpSpPr/>
          <p:nvPr/>
        </p:nvGrpSpPr>
        <p:grpSpPr>
          <a:xfrm>
            <a:off x="1352145" y="116733"/>
            <a:ext cx="10447507" cy="6108970"/>
            <a:chOff x="1352145" y="116733"/>
            <a:chExt cx="10447507" cy="6108970"/>
          </a:xfrm>
        </p:grpSpPr>
        <p:pic>
          <p:nvPicPr>
            <p:cNvPr id="14" name="13 Imagen" descr="pngegg.png"/>
            <p:cNvPicPr>
              <a:picLocks noChangeAspect="1"/>
            </p:cNvPicPr>
            <p:nvPr/>
          </p:nvPicPr>
          <p:blipFill>
            <a:blip r:embed="rId6"/>
            <a:stretch>
              <a:fillRect/>
            </a:stretch>
          </p:blipFill>
          <p:spPr>
            <a:xfrm>
              <a:off x="1352145" y="116733"/>
              <a:ext cx="10447507" cy="6108970"/>
            </a:xfrm>
            <a:prstGeom prst="rect">
              <a:avLst/>
            </a:prstGeom>
          </p:spPr>
        </p:pic>
        <p:pic>
          <p:nvPicPr>
            <p:cNvPr id="6146" name="Picture 2"/>
            <p:cNvPicPr>
              <a:picLocks noChangeAspect="1" noChangeArrowheads="1"/>
            </p:cNvPicPr>
            <p:nvPr/>
          </p:nvPicPr>
          <p:blipFill>
            <a:blip r:embed="rId7"/>
            <a:srcRect/>
            <a:stretch>
              <a:fillRect/>
            </a:stretch>
          </p:blipFill>
          <p:spPr bwMode="auto">
            <a:xfrm>
              <a:off x="2584315" y="428759"/>
              <a:ext cx="7979923" cy="468799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02</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3600" b="1" dirty="0" smtClean="0">
                <a:solidFill>
                  <a:schemeClr val="lt1"/>
                </a:solidFill>
                <a:latin typeface="Caveat"/>
                <a:ea typeface="Caveat"/>
                <a:cs typeface="Caveat"/>
                <a:sym typeface="Caveat"/>
              </a:rPr>
              <a:t>Colecciones,Funciones,Excepciones</a:t>
            </a:r>
            <a:endParaRPr sz="3600" b="1">
              <a:solidFill>
                <a:schemeClr val="lt1"/>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41" name="Google Shape;341;p26"/>
          <p:cNvPicPr preferRelativeResize="0"/>
          <p:nvPr/>
        </p:nvPicPr>
        <p:blipFill rotWithShape="1">
          <a:blip r:embed="rId4">
            <a:alphaModFix/>
          </a:blip>
          <a:srcRect/>
          <a:stretch/>
        </p:blipFill>
        <p:spPr>
          <a:xfrm>
            <a:off x="-27296" y="5786176"/>
            <a:ext cx="12192000" cy="1071824"/>
          </a:xfrm>
          <a:prstGeom prst="rect">
            <a:avLst/>
          </a:prstGeom>
          <a:noFill/>
          <a:ln>
            <a:noFill/>
          </a:ln>
        </p:spPr>
      </p:pic>
      <p:pic>
        <p:nvPicPr>
          <p:cNvPr id="6" name="5 Imagen" descr="pngegg (7).png"/>
          <p:cNvPicPr>
            <a:picLocks noChangeAspect="1"/>
          </p:cNvPicPr>
          <p:nvPr/>
        </p:nvPicPr>
        <p:blipFill>
          <a:blip r:embed="rId5"/>
          <a:stretch>
            <a:fillRect/>
          </a:stretch>
        </p:blipFill>
        <p:spPr>
          <a:xfrm>
            <a:off x="290697" y="4426084"/>
            <a:ext cx="1682890" cy="2033081"/>
          </a:xfrm>
          <a:prstGeom prst="rect">
            <a:avLst/>
          </a:prstGeom>
        </p:spPr>
      </p:pic>
      <p:sp>
        <p:nvSpPr>
          <p:cNvPr id="23" name="Google Shape;304;p22"/>
          <p:cNvSpPr txBox="1">
            <a:spLocks noGrp="1"/>
          </p:cNvSpPr>
          <p:nvPr>
            <p:ph type="title"/>
          </p:nvPr>
        </p:nvSpPr>
        <p:spPr>
          <a:xfrm>
            <a:off x="-363168" y="1899158"/>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Colecciones</a:t>
            </a:r>
            <a:endParaRPr lang="es-US" sz="2400" b="1" dirty="0">
              <a:latin typeface="Nunito"/>
              <a:ea typeface="Nunito"/>
              <a:cs typeface="Nunito"/>
              <a:sym typeface="Nunito"/>
            </a:endParaRPr>
          </a:p>
        </p:txBody>
      </p:sp>
      <p:pic>
        <p:nvPicPr>
          <p:cNvPr id="24" name="Google Shape;203;p10"/>
          <p:cNvPicPr preferRelativeResize="0"/>
          <p:nvPr/>
        </p:nvPicPr>
        <p:blipFill>
          <a:blip r:embed="rId6">
            <a:alphaModFix/>
          </a:blip>
          <a:stretch>
            <a:fillRect/>
          </a:stretch>
        </p:blipFill>
        <p:spPr>
          <a:xfrm>
            <a:off x="10912830" y="3769419"/>
            <a:ext cx="1092741" cy="1869524"/>
          </a:xfrm>
          <a:prstGeom prst="rect">
            <a:avLst/>
          </a:prstGeom>
          <a:noFill/>
          <a:ln>
            <a:noFill/>
          </a:ln>
        </p:spPr>
      </p:pic>
      <p:grpSp>
        <p:nvGrpSpPr>
          <p:cNvPr id="26" name="25 Grupo"/>
          <p:cNvGrpSpPr/>
          <p:nvPr/>
        </p:nvGrpSpPr>
        <p:grpSpPr>
          <a:xfrm>
            <a:off x="2130251" y="0"/>
            <a:ext cx="9395207" cy="6096663"/>
            <a:chOff x="2130251" y="0"/>
            <a:chExt cx="9395207" cy="6096663"/>
          </a:xfrm>
        </p:grpSpPr>
        <p:grpSp>
          <p:nvGrpSpPr>
            <p:cNvPr id="2" name="21 Grupo"/>
            <p:cNvGrpSpPr/>
            <p:nvPr/>
          </p:nvGrpSpPr>
          <p:grpSpPr>
            <a:xfrm>
              <a:off x="2130251" y="0"/>
              <a:ext cx="9395207" cy="6096663"/>
              <a:chOff x="3285810" y="0"/>
              <a:chExt cx="7787474" cy="6096663"/>
            </a:xfrm>
          </p:grpSpPr>
          <p:pic>
            <p:nvPicPr>
              <p:cNvPr id="15" name="14 Imagen" descr="pngegg (22).png"/>
              <p:cNvPicPr>
                <a:picLocks noChangeAspect="1"/>
              </p:cNvPicPr>
              <p:nvPr/>
            </p:nvPicPr>
            <p:blipFill>
              <a:blip r:embed="rId7"/>
              <a:stretch>
                <a:fillRect/>
              </a:stretch>
            </p:blipFill>
            <p:spPr>
              <a:xfrm>
                <a:off x="3285810" y="0"/>
                <a:ext cx="7787474" cy="6096663"/>
              </a:xfrm>
              <a:prstGeom prst="rect">
                <a:avLst/>
              </a:prstGeom>
            </p:spPr>
          </p:pic>
          <p:sp>
            <p:nvSpPr>
              <p:cNvPr id="16" name="15 Rectángulo"/>
              <p:cNvSpPr/>
              <p:nvPr/>
            </p:nvSpPr>
            <p:spPr>
              <a:xfrm>
                <a:off x="4382846" y="1151548"/>
                <a:ext cx="6015803" cy="923330"/>
              </a:xfrm>
              <a:prstGeom prst="rect">
                <a:avLst/>
              </a:prstGeom>
            </p:spPr>
            <p:txBody>
              <a:bodyPr wrap="square">
                <a:spAutoFit/>
              </a:bodyPr>
              <a:lstStyle/>
              <a:p>
                <a:pPr marL="342900" indent="-342900">
                  <a:buClr>
                    <a:schemeClr val="dk1"/>
                  </a:buClr>
                  <a:buSzPct val="100000"/>
                </a:pPr>
                <a:r>
                  <a:rPr lang="es-ES" sz="1800" dirty="0" smtClean="0">
                    <a:solidFill>
                      <a:schemeClr val="bg1"/>
                    </a:solidFill>
                    <a:latin typeface="Nunito" charset="0"/>
                  </a:rPr>
                  <a:t>Una colección son tipos de datos ordenados y modificables (mutables). Puede estar vacía o puede tener diferentes elementos de tipo de datos.</a:t>
                </a:r>
              </a:p>
            </p:txBody>
          </p:sp>
          <p:sp>
            <p:nvSpPr>
              <p:cNvPr id="17" name="16 Rectángulo"/>
              <p:cNvSpPr/>
              <p:nvPr/>
            </p:nvSpPr>
            <p:spPr>
              <a:xfrm>
                <a:off x="4322384" y="299176"/>
                <a:ext cx="5251708" cy="646331"/>
              </a:xfrm>
              <a:prstGeom prst="rect">
                <a:avLst/>
              </a:prstGeom>
            </p:spPr>
            <p:txBody>
              <a:bodyPr wrap="square">
                <a:spAutoFit/>
              </a:bodyPr>
              <a:lstStyle/>
              <a:p>
                <a:pPr marL="342900" lvl="0" indent="-342900">
                  <a:buClr>
                    <a:schemeClr val="dk1"/>
                  </a:buClr>
                  <a:buSzPct val="100000"/>
                </a:pPr>
                <a:r>
                  <a:rPr lang="es-ES" sz="1800" dirty="0" smtClean="0">
                    <a:solidFill>
                      <a:schemeClr val="bg1"/>
                    </a:solidFill>
                    <a:latin typeface="Nunito Black" charset="0"/>
                  </a:rPr>
                  <a:t>Las </a:t>
                </a:r>
                <a:r>
                  <a:rPr lang="es-ES" sz="1800" b="1" dirty="0" smtClean="0">
                    <a:solidFill>
                      <a:schemeClr val="bg1"/>
                    </a:solidFill>
                    <a:latin typeface="Nunito Black" charset="0"/>
                  </a:rPr>
                  <a:t>colecciones</a:t>
                </a:r>
                <a:r>
                  <a:rPr lang="es-ES" sz="1800" dirty="0" smtClean="0">
                    <a:solidFill>
                      <a:schemeClr val="bg1"/>
                    </a:solidFill>
                    <a:latin typeface="Nunito Black" charset="0"/>
                  </a:rPr>
                  <a:t> en </a:t>
                </a:r>
                <a:r>
                  <a:rPr lang="es-ES" sz="1800" b="1" dirty="0" smtClean="0">
                    <a:solidFill>
                      <a:schemeClr val="bg1"/>
                    </a:solidFill>
                    <a:latin typeface="Nunito Black" charset="0"/>
                  </a:rPr>
                  <a:t>Python</a:t>
                </a:r>
                <a:r>
                  <a:rPr lang="es-ES" sz="1800" dirty="0" smtClean="0">
                    <a:solidFill>
                      <a:schemeClr val="bg1"/>
                    </a:solidFill>
                    <a:latin typeface="Nunito Black" charset="0"/>
                  </a:rPr>
                  <a:t> son contenedores que se utilizan para almacenar </a:t>
                </a:r>
                <a:r>
                  <a:rPr lang="es-ES" sz="1800" b="1" dirty="0" smtClean="0">
                    <a:solidFill>
                      <a:schemeClr val="bg1"/>
                    </a:solidFill>
                    <a:latin typeface="Nunito Black" charset="0"/>
                  </a:rPr>
                  <a:t>colecciones</a:t>
                </a:r>
                <a:r>
                  <a:rPr lang="es-ES" sz="1800" dirty="0" smtClean="0">
                    <a:solidFill>
                      <a:schemeClr val="bg1"/>
                    </a:solidFill>
                    <a:latin typeface="Nunito Black" charset="0"/>
                  </a:rPr>
                  <a:t> de datos</a:t>
                </a:r>
              </a:p>
            </p:txBody>
          </p:sp>
          <p:sp>
            <p:nvSpPr>
              <p:cNvPr id="20" name="19 Rectángulo"/>
              <p:cNvSpPr/>
              <p:nvPr/>
            </p:nvSpPr>
            <p:spPr>
              <a:xfrm>
                <a:off x="4319156" y="4099727"/>
                <a:ext cx="5688036" cy="677108"/>
              </a:xfrm>
              <a:prstGeom prst="rect">
                <a:avLst/>
              </a:prstGeom>
            </p:spPr>
            <p:txBody>
              <a:bodyPr wrap="square">
                <a:spAutoFit/>
              </a:bodyPr>
              <a:lstStyle/>
              <a:p>
                <a:pPr marL="342900" lvl="1" indent="-342900">
                  <a:buClr>
                    <a:schemeClr val="dk1"/>
                  </a:buClr>
                  <a:buSzPct val="100000"/>
                </a:pPr>
                <a:r>
                  <a:rPr lang="es-ES" sz="1900" dirty="0" smtClean="0">
                    <a:solidFill>
                      <a:schemeClr val="bg1"/>
                    </a:solidFill>
                    <a:latin typeface="Nunito Black" charset="0"/>
                  </a:rPr>
                  <a:t>Tupla: es una colección ordenada e inmutable o inmodificable (inmutable). Permite miembros duplicados</a:t>
                </a:r>
              </a:p>
            </p:txBody>
          </p:sp>
          <p:sp>
            <p:nvSpPr>
              <p:cNvPr id="21" name="20 Rectángulo"/>
              <p:cNvSpPr/>
              <p:nvPr/>
            </p:nvSpPr>
            <p:spPr>
              <a:xfrm>
                <a:off x="4414167" y="4989434"/>
                <a:ext cx="6109414" cy="923330"/>
              </a:xfrm>
              <a:prstGeom prst="rect">
                <a:avLst/>
              </a:prstGeom>
            </p:spPr>
            <p:txBody>
              <a:bodyPr wrap="square">
                <a:spAutoFit/>
              </a:bodyPr>
              <a:lstStyle/>
              <a:p>
                <a:pPr marL="342900" lvl="1" indent="-342900">
                  <a:buClr>
                    <a:schemeClr val="dk1"/>
                  </a:buClr>
                  <a:buSzPct val="100000"/>
                </a:pPr>
                <a:r>
                  <a:rPr lang="es-ES" sz="1800" dirty="0" smtClean="0">
                    <a:solidFill>
                      <a:schemeClr val="bg1"/>
                    </a:solidFill>
                    <a:latin typeface="Nunito Black" charset="0"/>
                  </a:rPr>
                  <a:t>Conjunto: es una colección desordenada, no indexada y no modificable, pero podemos agregar nuevos elementos al conjunto. No se permiten miembros duplicados</a:t>
                </a:r>
              </a:p>
            </p:txBody>
          </p:sp>
        </p:grpSp>
        <p:sp>
          <p:nvSpPr>
            <p:cNvPr id="22" name="21 Rectángulo"/>
            <p:cNvSpPr/>
            <p:nvPr/>
          </p:nvSpPr>
          <p:spPr>
            <a:xfrm>
              <a:off x="3488867" y="2184271"/>
              <a:ext cx="6486217" cy="707886"/>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Lista: es una colección ordenada y cambiable (modificable). Permite miembros duplicados</a:t>
              </a:r>
            </a:p>
          </p:txBody>
        </p:sp>
        <p:sp>
          <p:nvSpPr>
            <p:cNvPr id="25" name="24 Rectángulo"/>
            <p:cNvSpPr/>
            <p:nvPr/>
          </p:nvSpPr>
          <p:spPr>
            <a:xfrm>
              <a:off x="3520686" y="3140539"/>
              <a:ext cx="7401872" cy="707886"/>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Diccionario: es una colección desordenada, cambiable (modificable) e indexada. No hay miembros duplicados</a:t>
              </a:r>
            </a:p>
          </p:txBody>
        </p:sp>
      </p:gr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Google Shape;203;p10"/>
          <p:cNvPicPr preferRelativeResize="0"/>
          <p:nvPr/>
        </p:nvPicPr>
        <p:blipFill>
          <a:blip r:embed="rId4">
            <a:alphaModFix/>
          </a:blip>
          <a:stretch>
            <a:fillRect/>
          </a:stretch>
        </p:blipFill>
        <p:spPr>
          <a:xfrm>
            <a:off x="10904706" y="4492367"/>
            <a:ext cx="1092741" cy="1869524"/>
          </a:xfrm>
          <a:prstGeom prst="rect">
            <a:avLst/>
          </a:prstGeom>
          <a:noFill/>
          <a:ln>
            <a:noFill/>
          </a:ln>
        </p:spPr>
      </p:pic>
      <p:grpSp>
        <p:nvGrpSpPr>
          <p:cNvPr id="10" name="9 Grupo"/>
          <p:cNvGrpSpPr/>
          <p:nvPr/>
        </p:nvGrpSpPr>
        <p:grpSpPr>
          <a:xfrm>
            <a:off x="0" y="535022"/>
            <a:ext cx="7733489" cy="5515584"/>
            <a:chOff x="1352145" y="116733"/>
            <a:chExt cx="10447507" cy="6108970"/>
          </a:xfrm>
        </p:grpSpPr>
        <p:pic>
          <p:nvPicPr>
            <p:cNvPr id="14" name="13 Imagen" descr="pngegg.png"/>
            <p:cNvPicPr>
              <a:picLocks noChangeAspect="1"/>
            </p:cNvPicPr>
            <p:nvPr/>
          </p:nvPicPr>
          <p:blipFill>
            <a:blip r:embed="rId5"/>
            <a:stretch>
              <a:fillRect/>
            </a:stretch>
          </p:blipFill>
          <p:spPr>
            <a:xfrm>
              <a:off x="1352145" y="116733"/>
              <a:ext cx="10447507" cy="6108970"/>
            </a:xfrm>
            <a:prstGeom prst="rect">
              <a:avLst/>
            </a:prstGeom>
          </p:spPr>
        </p:pic>
        <p:pic>
          <p:nvPicPr>
            <p:cNvPr id="7170" name="Picture 2"/>
            <p:cNvPicPr>
              <a:picLocks noChangeAspect="1" noChangeArrowheads="1"/>
            </p:cNvPicPr>
            <p:nvPr/>
          </p:nvPicPr>
          <p:blipFill>
            <a:blip r:embed="rId6"/>
            <a:srcRect/>
            <a:stretch>
              <a:fillRect/>
            </a:stretch>
          </p:blipFill>
          <p:spPr bwMode="auto">
            <a:xfrm>
              <a:off x="2609750" y="428421"/>
              <a:ext cx="7983672" cy="4629961"/>
            </a:xfrm>
            <a:prstGeom prst="rect">
              <a:avLst/>
            </a:prstGeom>
            <a:noFill/>
            <a:ln w="9525">
              <a:noFill/>
              <a:miter lim="800000"/>
              <a:headEnd/>
              <a:tailEnd/>
            </a:ln>
            <a:effectLst/>
          </p:spPr>
        </p:pic>
      </p:grpSp>
      <p:pic>
        <p:nvPicPr>
          <p:cNvPr id="7171" name="Picture 3"/>
          <p:cNvPicPr>
            <a:picLocks noChangeAspect="1" noChangeArrowheads="1"/>
          </p:cNvPicPr>
          <p:nvPr/>
        </p:nvPicPr>
        <p:blipFill>
          <a:blip r:embed="rId7"/>
          <a:srcRect/>
          <a:stretch>
            <a:fillRect/>
          </a:stretch>
        </p:blipFill>
        <p:spPr bwMode="auto">
          <a:xfrm>
            <a:off x="6715647" y="2517541"/>
            <a:ext cx="5476354" cy="2005822"/>
          </a:xfrm>
          <a:prstGeom prst="rect">
            <a:avLst/>
          </a:prstGeom>
          <a:noFill/>
          <a:ln w="9525">
            <a:noFill/>
            <a:miter lim="800000"/>
            <a:headEnd/>
            <a:tailEnd/>
          </a:ln>
          <a:effectLst/>
        </p:spPr>
      </p:pic>
      <p:sp>
        <p:nvSpPr>
          <p:cNvPr id="8" name="Google Shape;304;p22"/>
          <p:cNvSpPr txBox="1">
            <a:spLocks noGrp="1"/>
          </p:cNvSpPr>
          <p:nvPr>
            <p:ph type="title"/>
          </p:nvPr>
        </p:nvSpPr>
        <p:spPr>
          <a:xfrm>
            <a:off x="8281101" y="750842"/>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Listas</a:t>
            </a:r>
            <a:endParaRPr lang="es-US" sz="2400" b="1"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grpSp>
        <p:nvGrpSpPr>
          <p:cNvPr id="9" name="8 Grupo"/>
          <p:cNvGrpSpPr/>
          <p:nvPr/>
        </p:nvGrpSpPr>
        <p:grpSpPr>
          <a:xfrm>
            <a:off x="-614875" y="0"/>
            <a:ext cx="9124541" cy="6293789"/>
            <a:chOff x="86661" y="712382"/>
            <a:chExt cx="11352179" cy="5515584"/>
          </a:xfrm>
        </p:grpSpPr>
        <p:pic>
          <p:nvPicPr>
            <p:cNvPr id="14" name="13 Imagen" descr="pngegg.png"/>
            <p:cNvPicPr>
              <a:picLocks noChangeAspect="1"/>
            </p:cNvPicPr>
            <p:nvPr/>
          </p:nvPicPr>
          <p:blipFill>
            <a:blip r:embed="rId4"/>
            <a:stretch>
              <a:fillRect/>
            </a:stretch>
          </p:blipFill>
          <p:spPr>
            <a:xfrm>
              <a:off x="86661" y="712382"/>
              <a:ext cx="11352179" cy="5515584"/>
            </a:xfrm>
            <a:prstGeom prst="rect">
              <a:avLst/>
            </a:prstGeom>
          </p:spPr>
        </p:pic>
        <p:pic>
          <p:nvPicPr>
            <p:cNvPr id="8194" name="Picture 2"/>
            <p:cNvPicPr>
              <a:picLocks noChangeAspect="1" noChangeArrowheads="1"/>
            </p:cNvPicPr>
            <p:nvPr/>
          </p:nvPicPr>
          <p:blipFill>
            <a:blip r:embed="rId5"/>
            <a:srcRect/>
            <a:stretch>
              <a:fillRect/>
            </a:stretch>
          </p:blipFill>
          <p:spPr bwMode="auto">
            <a:xfrm>
              <a:off x="1428880" y="993268"/>
              <a:ext cx="8690834" cy="4179465"/>
            </a:xfrm>
            <a:prstGeom prst="rect">
              <a:avLst/>
            </a:prstGeom>
            <a:noFill/>
            <a:ln w="9525">
              <a:noFill/>
              <a:miter lim="800000"/>
              <a:headEnd/>
              <a:tailEnd/>
            </a:ln>
            <a:effectLst/>
          </p:spPr>
        </p:pic>
      </p:grpSp>
      <p:pic>
        <p:nvPicPr>
          <p:cNvPr id="8195" name="Picture 3"/>
          <p:cNvPicPr>
            <a:picLocks noChangeAspect="1" noChangeArrowheads="1"/>
          </p:cNvPicPr>
          <p:nvPr/>
        </p:nvPicPr>
        <p:blipFill>
          <a:blip r:embed="rId6"/>
          <a:srcRect/>
          <a:stretch>
            <a:fillRect/>
          </a:stretch>
        </p:blipFill>
        <p:spPr bwMode="auto">
          <a:xfrm>
            <a:off x="7907234" y="627322"/>
            <a:ext cx="3809226" cy="5135526"/>
          </a:xfrm>
          <a:prstGeom prst="rect">
            <a:avLst/>
          </a:prstGeom>
          <a:noFill/>
          <a:ln w="9525">
            <a:noFill/>
            <a:miter lim="800000"/>
            <a:headEnd/>
            <a:tailEnd/>
          </a:ln>
          <a:effectLst/>
        </p:spPr>
      </p:pic>
      <p:sp>
        <p:nvSpPr>
          <p:cNvPr id="7" name="Google Shape;304;p22"/>
          <p:cNvSpPr txBox="1">
            <a:spLocks noGrp="1"/>
          </p:cNvSpPr>
          <p:nvPr>
            <p:ph type="title"/>
          </p:nvPr>
        </p:nvSpPr>
        <p:spPr>
          <a:xfrm>
            <a:off x="8663873" y="-287091"/>
            <a:ext cx="25853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solidFill>
                  <a:schemeClr val="tx1"/>
                </a:solidFill>
                <a:latin typeface="Nunito"/>
                <a:ea typeface="Nunito"/>
                <a:cs typeface="Nunito"/>
                <a:sym typeface="Nunito"/>
              </a:rPr>
              <a:t>Diccionarios</a:t>
            </a:r>
            <a:endParaRPr lang="es-US" sz="2400" b="1" dirty="0">
              <a:solidFill>
                <a:schemeClr val="tx1"/>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sp>
        <p:nvSpPr>
          <p:cNvPr id="7" name="Google Shape;304;p22"/>
          <p:cNvSpPr txBox="1">
            <a:spLocks noGrp="1"/>
          </p:cNvSpPr>
          <p:nvPr>
            <p:ph type="title"/>
          </p:nvPr>
        </p:nvSpPr>
        <p:spPr>
          <a:xfrm>
            <a:off x="8600078" y="170109"/>
            <a:ext cx="25853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solidFill>
                  <a:schemeClr val="tx1"/>
                </a:solidFill>
                <a:latin typeface="Nunito"/>
                <a:ea typeface="Nunito"/>
                <a:cs typeface="Nunito"/>
                <a:sym typeface="Nunito"/>
              </a:rPr>
              <a:t>Tuplas</a:t>
            </a:r>
            <a:endParaRPr lang="es-US" sz="2400" b="1" dirty="0">
              <a:solidFill>
                <a:schemeClr val="tx1"/>
              </a:solidFill>
              <a:latin typeface="Nunito"/>
              <a:ea typeface="Nunito"/>
              <a:cs typeface="Nunito"/>
              <a:sym typeface="Nunito"/>
            </a:endParaRPr>
          </a:p>
        </p:txBody>
      </p:sp>
      <p:grpSp>
        <p:nvGrpSpPr>
          <p:cNvPr id="9" name="8 Grupo"/>
          <p:cNvGrpSpPr/>
          <p:nvPr/>
        </p:nvGrpSpPr>
        <p:grpSpPr>
          <a:xfrm>
            <a:off x="-552893" y="0"/>
            <a:ext cx="9124541" cy="6293789"/>
            <a:chOff x="-614875" y="0"/>
            <a:chExt cx="9124541" cy="6293789"/>
          </a:xfrm>
        </p:grpSpPr>
        <p:pic>
          <p:nvPicPr>
            <p:cNvPr id="14" name="13 Imagen" descr="pngegg.png"/>
            <p:cNvPicPr>
              <a:picLocks noChangeAspect="1"/>
            </p:cNvPicPr>
            <p:nvPr/>
          </p:nvPicPr>
          <p:blipFill>
            <a:blip r:embed="rId4"/>
            <a:stretch>
              <a:fillRect/>
            </a:stretch>
          </p:blipFill>
          <p:spPr>
            <a:xfrm>
              <a:off x="-614875" y="0"/>
              <a:ext cx="9124541" cy="6293789"/>
            </a:xfrm>
            <a:prstGeom prst="rect">
              <a:avLst/>
            </a:prstGeom>
          </p:spPr>
        </p:pic>
        <p:pic>
          <p:nvPicPr>
            <p:cNvPr id="1026" name="Picture 2"/>
            <p:cNvPicPr>
              <a:picLocks noChangeAspect="1" noChangeArrowheads="1"/>
            </p:cNvPicPr>
            <p:nvPr/>
          </p:nvPicPr>
          <p:blipFill>
            <a:blip r:embed="rId5"/>
            <a:srcRect/>
            <a:stretch>
              <a:fillRect/>
            </a:stretch>
          </p:blipFill>
          <p:spPr bwMode="auto">
            <a:xfrm>
              <a:off x="412455" y="304187"/>
              <a:ext cx="6998438" cy="4774631"/>
            </a:xfrm>
            <a:prstGeom prst="rect">
              <a:avLst/>
            </a:prstGeom>
            <a:noFill/>
            <a:ln w="9525">
              <a:noFill/>
              <a:miter lim="800000"/>
              <a:headEnd/>
              <a:tailEnd/>
            </a:ln>
            <a:effectLst/>
          </p:spPr>
        </p:pic>
      </p:grpSp>
      <p:pic>
        <p:nvPicPr>
          <p:cNvPr id="1027" name="Picture 3"/>
          <p:cNvPicPr>
            <a:picLocks noChangeAspect="1" noChangeArrowheads="1"/>
          </p:cNvPicPr>
          <p:nvPr/>
        </p:nvPicPr>
        <p:blipFill>
          <a:blip r:embed="rId6"/>
          <a:srcRect/>
          <a:stretch>
            <a:fillRect/>
          </a:stretch>
        </p:blipFill>
        <p:spPr bwMode="auto">
          <a:xfrm>
            <a:off x="6346910" y="1967024"/>
            <a:ext cx="5872904" cy="29452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27296" y="5786176"/>
            <a:ext cx="12192000" cy="1071824"/>
          </a:xfrm>
          <a:prstGeom prst="rect">
            <a:avLst/>
          </a:prstGeom>
          <a:noFill/>
          <a:ln>
            <a:noFill/>
          </a:ln>
        </p:spPr>
      </p:pic>
      <p:sp>
        <p:nvSpPr>
          <p:cNvPr id="7" name="Google Shape;304;p22"/>
          <p:cNvSpPr txBox="1">
            <a:spLocks noGrp="1"/>
          </p:cNvSpPr>
          <p:nvPr>
            <p:ph type="title"/>
          </p:nvPr>
        </p:nvSpPr>
        <p:spPr>
          <a:xfrm>
            <a:off x="8600078" y="170109"/>
            <a:ext cx="25853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solidFill>
                  <a:schemeClr val="tx1"/>
                </a:solidFill>
                <a:latin typeface="Nunito"/>
                <a:ea typeface="Nunito"/>
                <a:cs typeface="Nunito"/>
                <a:sym typeface="Nunito"/>
              </a:rPr>
              <a:t>Conjuntos(Sets)</a:t>
            </a:r>
            <a:endParaRPr lang="es-US" sz="2400" b="1" dirty="0">
              <a:solidFill>
                <a:schemeClr val="tx1"/>
              </a:solidFill>
              <a:latin typeface="Nunito"/>
              <a:ea typeface="Nunito"/>
              <a:cs typeface="Nunito"/>
              <a:sym typeface="Nunito"/>
            </a:endParaRPr>
          </a:p>
        </p:txBody>
      </p:sp>
      <p:grpSp>
        <p:nvGrpSpPr>
          <p:cNvPr id="9" name="8 Grupo"/>
          <p:cNvGrpSpPr/>
          <p:nvPr/>
        </p:nvGrpSpPr>
        <p:grpSpPr>
          <a:xfrm>
            <a:off x="-552893" y="0"/>
            <a:ext cx="9124541" cy="6293789"/>
            <a:chOff x="-552893" y="0"/>
            <a:chExt cx="9124541" cy="6293789"/>
          </a:xfrm>
        </p:grpSpPr>
        <p:pic>
          <p:nvPicPr>
            <p:cNvPr id="14" name="13 Imagen" descr="pngegg.png"/>
            <p:cNvPicPr>
              <a:picLocks noChangeAspect="1"/>
            </p:cNvPicPr>
            <p:nvPr/>
          </p:nvPicPr>
          <p:blipFill>
            <a:blip r:embed="rId4"/>
            <a:stretch>
              <a:fillRect/>
            </a:stretch>
          </p:blipFill>
          <p:spPr>
            <a:xfrm>
              <a:off x="-552893" y="0"/>
              <a:ext cx="9124541" cy="6293789"/>
            </a:xfrm>
            <a:prstGeom prst="rect">
              <a:avLst/>
            </a:prstGeom>
          </p:spPr>
        </p:pic>
        <p:pic>
          <p:nvPicPr>
            <p:cNvPr id="2050" name="Picture 2"/>
            <p:cNvPicPr>
              <a:picLocks noChangeAspect="1" noChangeArrowheads="1"/>
            </p:cNvPicPr>
            <p:nvPr/>
          </p:nvPicPr>
          <p:blipFill>
            <a:blip r:embed="rId5"/>
            <a:srcRect/>
            <a:stretch>
              <a:fillRect/>
            </a:stretch>
          </p:blipFill>
          <p:spPr bwMode="auto">
            <a:xfrm>
              <a:off x="510362" y="335702"/>
              <a:ext cx="6964326" cy="4725396"/>
            </a:xfrm>
            <a:prstGeom prst="rect">
              <a:avLst/>
            </a:prstGeom>
            <a:noFill/>
            <a:ln w="9525">
              <a:noFill/>
              <a:miter lim="800000"/>
              <a:headEnd/>
              <a:tailEnd/>
            </a:ln>
            <a:effectLst/>
          </p:spPr>
        </p:pic>
      </p:grpSp>
      <p:pic>
        <p:nvPicPr>
          <p:cNvPr id="2051" name="Picture 3"/>
          <p:cNvPicPr>
            <a:picLocks noChangeAspect="1" noChangeArrowheads="1"/>
          </p:cNvPicPr>
          <p:nvPr/>
        </p:nvPicPr>
        <p:blipFill>
          <a:blip r:embed="rId6"/>
          <a:srcRect l="35846"/>
          <a:stretch>
            <a:fillRect/>
          </a:stretch>
        </p:blipFill>
        <p:spPr bwMode="auto">
          <a:xfrm>
            <a:off x="7761767" y="1918401"/>
            <a:ext cx="4430233" cy="1724025"/>
          </a:xfrm>
          <a:prstGeom prst="rect">
            <a:avLst/>
          </a:prstGeom>
          <a:noFill/>
          <a:ln w="9525">
            <a:noFill/>
            <a:miter lim="800000"/>
            <a:headEnd/>
            <a:tailEnd/>
          </a:ln>
          <a:effectLst/>
        </p:spPr>
      </p:pic>
      <p:pic>
        <p:nvPicPr>
          <p:cNvPr id="11" name="Google Shape;203;p10"/>
          <p:cNvPicPr preferRelativeResize="0"/>
          <p:nvPr/>
        </p:nvPicPr>
        <p:blipFill>
          <a:blip r:embed="rId7">
            <a:alphaModFix/>
          </a:blip>
          <a:stretch>
            <a:fillRect/>
          </a:stretch>
        </p:blipFill>
        <p:spPr>
          <a:xfrm>
            <a:off x="10702688" y="3833149"/>
            <a:ext cx="1092741" cy="1869524"/>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ctrTitle"/>
          </p:nvPr>
        </p:nvSpPr>
        <p:spPr>
          <a:xfrm>
            <a:off x="301557" y="2148896"/>
            <a:ext cx="5846324" cy="1470025"/>
          </a:xfrm>
          <a:prstGeom prst="rect">
            <a:avLst/>
          </a:prstGeom>
          <a:noFill/>
          <a:ln>
            <a:noFill/>
          </a:ln>
        </p:spPr>
        <p:txBody>
          <a:bodyPr spcFirstLastPara="1" wrap="square" lIns="91425" tIns="45700" rIns="91425" bIns="45700" anchor="ctr" anchorCtr="0">
            <a:normAutofit/>
          </a:bodyPr>
          <a:lstStyle/>
          <a:p>
            <a:pPr marL="0" lvl="0" indent="0">
              <a:buSzPts val="4400"/>
            </a:pPr>
            <a:r>
              <a:rPr lang="es-US" sz="4000" b="1" dirty="0">
                <a:latin typeface="Nunito"/>
                <a:ea typeface="Nunito"/>
                <a:cs typeface="Nunito"/>
                <a:sym typeface="Arial"/>
              </a:rPr>
              <a:t>NUESTRO </a:t>
            </a:r>
            <a:r>
              <a:rPr lang="es-US" sz="4000" b="1" dirty="0" smtClean="0">
                <a:latin typeface="Nunito"/>
                <a:ea typeface="Nunito"/>
                <a:cs typeface="Nunito"/>
                <a:sym typeface="Arial"/>
              </a:rPr>
              <a:t>PROGRESO</a:t>
            </a:r>
            <a:endParaRPr lang="es-US" sz="4000" b="1" dirty="0">
              <a:latin typeface="Nunito"/>
              <a:ea typeface="Nunito"/>
              <a:cs typeface="Nunito"/>
              <a:sym typeface="Arial"/>
            </a:endParaRPr>
          </a:p>
        </p:txBody>
      </p:sp>
      <p:sp>
        <p:nvSpPr>
          <p:cNvPr id="125" name="Google Shape;125;p5"/>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26" name="Google Shape;126;p5"/>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127" name="Google Shape;127;p5"/>
          <p:cNvPicPr preferRelativeResize="0"/>
          <p:nvPr/>
        </p:nvPicPr>
        <p:blipFill rotWithShape="1">
          <a:blip r:embed="rId4">
            <a:alphaModFix/>
          </a:blip>
          <a:srcRect/>
          <a:stretch/>
        </p:blipFill>
        <p:spPr>
          <a:xfrm>
            <a:off x="6712225" y="2232234"/>
            <a:ext cx="1046700" cy="1046700"/>
          </a:xfrm>
          <a:prstGeom prst="rect">
            <a:avLst/>
          </a:prstGeom>
          <a:noFill/>
          <a:ln>
            <a:noFill/>
          </a:ln>
        </p:spPr>
      </p:pic>
      <p:pic>
        <p:nvPicPr>
          <p:cNvPr id="128" name="Google Shape;128;p5"/>
          <p:cNvPicPr preferRelativeResize="0"/>
          <p:nvPr/>
        </p:nvPicPr>
        <p:blipFill rotWithShape="1">
          <a:blip r:embed="rId5">
            <a:alphaModFix/>
          </a:blip>
          <a:srcRect/>
          <a:stretch/>
        </p:blipFill>
        <p:spPr>
          <a:xfrm>
            <a:off x="8852170" y="2227634"/>
            <a:ext cx="1906621" cy="1726819"/>
          </a:xfrm>
          <a:prstGeom prst="rect">
            <a:avLst/>
          </a:prstGeom>
          <a:noFill/>
          <a:ln>
            <a:noFill/>
          </a:ln>
        </p:spPr>
      </p:pic>
      <p:sp>
        <p:nvSpPr>
          <p:cNvPr id="129" name="Google Shape;129;p5"/>
          <p:cNvSpPr txBox="1"/>
          <p:nvPr/>
        </p:nvSpPr>
        <p:spPr>
          <a:xfrm>
            <a:off x="6614750" y="3370859"/>
            <a:ext cx="1330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US" sz="1400" b="0" i="0" u="none" strike="noStrike" cap="none">
                <a:solidFill>
                  <a:schemeClr val="dk1"/>
                </a:solidFill>
                <a:latin typeface="Arial"/>
                <a:ea typeface="Arial"/>
                <a:cs typeface="Arial"/>
                <a:sym typeface="Arial"/>
              </a:rPr>
              <a:t>FRONT END</a:t>
            </a:r>
            <a:endParaRPr sz="1400" b="0" i="0" u="none" strike="noStrike" cap="none">
              <a:solidFill>
                <a:srgbClr val="000000"/>
              </a:solidFill>
              <a:latin typeface="Arial"/>
              <a:ea typeface="Arial"/>
              <a:cs typeface="Arial"/>
              <a:sym typeface="Arial"/>
            </a:endParaRPr>
          </a:p>
        </p:txBody>
      </p:sp>
      <p:sp>
        <p:nvSpPr>
          <p:cNvPr id="130" name="Google Shape;130;p5"/>
          <p:cNvSpPr txBox="1"/>
          <p:nvPr/>
        </p:nvSpPr>
        <p:spPr>
          <a:xfrm>
            <a:off x="8710469" y="3983702"/>
            <a:ext cx="2301242"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US" sz="2800" b="0" i="0" u="none" strike="noStrike" cap="none" dirty="0">
                <a:solidFill>
                  <a:schemeClr val="dk1"/>
                </a:solidFill>
                <a:latin typeface="Nunito Black" charset="0"/>
                <a:sym typeface="Arial"/>
              </a:rPr>
              <a:t>BACK END</a:t>
            </a:r>
            <a:endParaRPr sz="2800" b="0" i="0" u="none" strike="noStrike" cap="none">
              <a:solidFill>
                <a:srgbClr val="000000"/>
              </a:solidFill>
              <a:latin typeface="Nunito Black" charset="0"/>
              <a:sym typeface="Arial"/>
            </a:endParaRPr>
          </a:p>
        </p:txBody>
      </p:sp>
      <p:pic>
        <p:nvPicPr>
          <p:cNvPr id="131" name="Google Shape;131;p5"/>
          <p:cNvPicPr preferRelativeResize="0"/>
          <p:nvPr/>
        </p:nvPicPr>
        <p:blipFill rotWithShape="1">
          <a:blip r:embed="rId6">
            <a:alphaModFix/>
          </a:blip>
          <a:srcRect/>
          <a:stretch/>
        </p:blipFill>
        <p:spPr>
          <a:xfrm>
            <a:off x="7718663" y="2993059"/>
            <a:ext cx="510200" cy="5102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6;p19"/>
          <p:cNvPicPr preferRelativeResize="0"/>
          <p:nvPr/>
        </p:nvPicPr>
        <p:blipFill rotWithShape="1">
          <a:blip r:embed="rId2">
            <a:alphaModFix/>
          </a:blip>
          <a:srcRect/>
          <a:stretch/>
        </p:blipFill>
        <p:spPr>
          <a:xfrm>
            <a:off x="-27296" y="5786176"/>
            <a:ext cx="12192000" cy="1071824"/>
          </a:xfrm>
          <a:prstGeom prst="rect">
            <a:avLst/>
          </a:prstGeom>
          <a:noFill/>
          <a:ln>
            <a:noFill/>
          </a:ln>
        </p:spPr>
      </p:pic>
      <p:grpSp>
        <p:nvGrpSpPr>
          <p:cNvPr id="14" name="13 Grupo"/>
          <p:cNvGrpSpPr/>
          <p:nvPr/>
        </p:nvGrpSpPr>
        <p:grpSpPr>
          <a:xfrm>
            <a:off x="2482669" y="0"/>
            <a:ext cx="9447062" cy="6507126"/>
            <a:chOff x="1270557" y="0"/>
            <a:chExt cx="9447062" cy="6507126"/>
          </a:xfrm>
        </p:grpSpPr>
        <p:pic>
          <p:nvPicPr>
            <p:cNvPr id="11" name="10 Imagen" descr="pngegg.png"/>
            <p:cNvPicPr>
              <a:picLocks noChangeAspect="1"/>
            </p:cNvPicPr>
            <p:nvPr/>
          </p:nvPicPr>
          <p:blipFill>
            <a:blip r:embed="rId3"/>
            <a:stretch>
              <a:fillRect/>
            </a:stretch>
          </p:blipFill>
          <p:spPr>
            <a:xfrm>
              <a:off x="1270557" y="0"/>
              <a:ext cx="9447062" cy="6507126"/>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2352158" y="318977"/>
              <a:ext cx="7312837" cy="5029200"/>
            </a:xfrm>
            <a:prstGeom prst="rect">
              <a:avLst/>
            </a:prstGeom>
            <a:noFill/>
            <a:ln w="9525">
              <a:noFill/>
              <a:miter lim="800000"/>
              <a:headEnd/>
              <a:tailEnd/>
            </a:ln>
            <a:effectLst/>
          </p:spPr>
        </p:pic>
      </p:grpSp>
      <p:pic>
        <p:nvPicPr>
          <p:cNvPr id="1026" name="Picture 2" descr="Estadio Nacional: Cómo Llegar, Entradas, Mapas, Teléfono"/>
          <p:cNvPicPr>
            <a:picLocks noChangeAspect="1" noChangeArrowheads="1"/>
          </p:cNvPicPr>
          <p:nvPr/>
        </p:nvPicPr>
        <p:blipFill>
          <a:blip r:embed="rId5"/>
          <a:srcRect/>
          <a:stretch>
            <a:fillRect/>
          </a:stretch>
        </p:blipFill>
        <p:spPr bwMode="auto">
          <a:xfrm>
            <a:off x="435935" y="5059036"/>
            <a:ext cx="2554137" cy="1542755"/>
          </a:xfrm>
          <a:prstGeom prst="rect">
            <a:avLst/>
          </a:prstGeom>
          <a:noFill/>
        </p:spPr>
      </p:pic>
      <p:pic>
        <p:nvPicPr>
          <p:cNvPr id="15" name="Google Shape;203;p10"/>
          <p:cNvPicPr preferRelativeResize="0"/>
          <p:nvPr/>
        </p:nvPicPr>
        <p:blipFill>
          <a:blip r:embed="rId6">
            <a:alphaModFix/>
          </a:blip>
          <a:stretch>
            <a:fillRect/>
          </a:stretch>
        </p:blipFill>
        <p:spPr>
          <a:xfrm>
            <a:off x="10904706" y="4492367"/>
            <a:ext cx="1092741" cy="1869524"/>
          </a:xfrm>
          <a:prstGeom prst="rect">
            <a:avLst/>
          </a:prstGeom>
          <a:noFill/>
          <a:ln>
            <a:noFill/>
          </a:ln>
        </p:spPr>
      </p:pic>
      <p:sp>
        <p:nvSpPr>
          <p:cNvPr id="10" name="9 Rectángulo"/>
          <p:cNvSpPr/>
          <p:nvPr/>
        </p:nvSpPr>
        <p:spPr>
          <a:xfrm>
            <a:off x="187842" y="670996"/>
            <a:ext cx="3086986" cy="4247317"/>
          </a:xfrm>
          <a:prstGeom prst="rect">
            <a:avLst/>
          </a:prstGeom>
        </p:spPr>
        <p:txBody>
          <a:bodyPr wrap="square">
            <a:spAutoFit/>
          </a:bodyPr>
          <a:lstStyle/>
          <a:p>
            <a:pPr algn="just"/>
            <a:r>
              <a:rPr lang="es-ES" sz="1800" dirty="0" smtClean="0"/>
              <a:t>Para Ingresar a ver el partido entre Perú y Ecuador</a:t>
            </a:r>
          </a:p>
          <a:p>
            <a:pPr algn="just"/>
            <a:r>
              <a:rPr lang="es-ES" sz="1800" dirty="0" smtClean="0"/>
              <a:t>Se tiene que cumplir los siguientes requisitos :</a:t>
            </a:r>
          </a:p>
          <a:p>
            <a:pPr algn="just">
              <a:buFont typeface="Arial" pitchFamily="34" charset="0"/>
              <a:buChar char="•"/>
            </a:pPr>
            <a:r>
              <a:rPr lang="es-ES" sz="1800" dirty="0" smtClean="0"/>
              <a:t>Que el hincha sea mayor de edad</a:t>
            </a:r>
          </a:p>
          <a:p>
            <a:pPr algn="just">
              <a:buFont typeface="Arial" pitchFamily="34" charset="0"/>
              <a:buChar char="•"/>
            </a:pPr>
            <a:r>
              <a:rPr lang="es-ES" sz="1800" dirty="0" smtClean="0"/>
              <a:t>Que tenga las 3 dosis de vacuna</a:t>
            </a:r>
          </a:p>
          <a:p>
            <a:pPr algn="just">
              <a:buFont typeface="Arial" pitchFamily="34" charset="0"/>
              <a:buChar char="•"/>
            </a:pPr>
            <a:r>
              <a:rPr lang="es-ES" sz="1800" dirty="0" smtClean="0"/>
              <a:t>Si cumple con esas condiciones se le asignara un asiento</a:t>
            </a:r>
          </a:p>
          <a:p>
            <a:pPr algn="just">
              <a:buFont typeface="Arial" pitchFamily="34" charset="0"/>
              <a:buChar char="•"/>
            </a:pPr>
            <a:r>
              <a:rPr lang="es-ES" sz="1800" dirty="0" smtClean="0"/>
              <a:t>Al final mostrar los números de asientos y personas que lo ocupan</a:t>
            </a:r>
            <a:endParaRPr lang="es-ES" sz="1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0" y="5786176"/>
            <a:ext cx="12192000" cy="1071824"/>
          </a:xfrm>
          <a:prstGeom prst="rect">
            <a:avLst/>
          </a:prstGeom>
          <a:noFill/>
          <a:ln>
            <a:noFill/>
          </a:ln>
        </p:spPr>
      </p:pic>
      <p:grpSp>
        <p:nvGrpSpPr>
          <p:cNvPr id="10" name="9 Grupo"/>
          <p:cNvGrpSpPr/>
          <p:nvPr/>
        </p:nvGrpSpPr>
        <p:grpSpPr>
          <a:xfrm>
            <a:off x="278710" y="1"/>
            <a:ext cx="4846184" cy="5975498"/>
            <a:chOff x="278710" y="1"/>
            <a:chExt cx="4846184" cy="5975498"/>
          </a:xfrm>
        </p:grpSpPr>
        <p:pic>
          <p:nvPicPr>
            <p:cNvPr id="7" name="6 Imagen" descr="pngegg (15).png"/>
            <p:cNvPicPr>
              <a:picLocks noChangeAspect="1"/>
            </p:cNvPicPr>
            <p:nvPr/>
          </p:nvPicPr>
          <p:blipFill>
            <a:blip r:embed="rId4"/>
            <a:stretch>
              <a:fillRect/>
            </a:stretch>
          </p:blipFill>
          <p:spPr>
            <a:xfrm>
              <a:off x="278710" y="1"/>
              <a:ext cx="4846184" cy="5975498"/>
            </a:xfrm>
            <a:prstGeom prst="rect">
              <a:avLst/>
            </a:prstGeom>
          </p:spPr>
        </p:pic>
        <p:sp>
          <p:nvSpPr>
            <p:cNvPr id="8" name="7 Rectángulo"/>
            <p:cNvSpPr/>
            <p:nvPr/>
          </p:nvSpPr>
          <p:spPr>
            <a:xfrm>
              <a:off x="889590" y="1354270"/>
              <a:ext cx="3459126" cy="3785652"/>
            </a:xfrm>
            <a:prstGeom prst="rect">
              <a:avLst/>
            </a:prstGeom>
          </p:spPr>
          <p:txBody>
            <a:bodyPr wrap="square">
              <a:spAutoFit/>
            </a:bodyPr>
            <a:lstStyle/>
            <a:p>
              <a:r>
                <a:rPr lang="es-ES" sz="2000" dirty="0" smtClean="0">
                  <a:solidFill>
                    <a:schemeClr val="tx1"/>
                  </a:solidFill>
                  <a:latin typeface="Nunito Black" charset="0"/>
                </a:rPr>
                <a:t>Es un conjunto de sentencias que pueden ser invocadas varias veces durante la ejecución de un programa.</a:t>
              </a:r>
            </a:p>
            <a:p>
              <a:r>
                <a:rPr lang="es-ES" sz="2000" dirty="0" smtClean="0">
                  <a:solidFill>
                    <a:schemeClr val="tx1"/>
                  </a:solidFill>
                  <a:latin typeface="Nunito Black" charset="0"/>
                </a:rPr>
                <a:t>Las ventajas del uso de las funciones son: </a:t>
              </a:r>
            </a:p>
            <a:p>
              <a:pPr marL="457200" indent="-457200">
                <a:buFont typeface="+mj-lt"/>
                <a:buAutoNum type="arabicPeriod"/>
              </a:pPr>
              <a:r>
                <a:rPr lang="es-ES" sz="2000" dirty="0" smtClean="0">
                  <a:solidFill>
                    <a:schemeClr val="tx1"/>
                  </a:solidFill>
                  <a:latin typeface="Nunito Black" charset="0"/>
                </a:rPr>
                <a:t>Minimización de código.</a:t>
              </a:r>
            </a:p>
            <a:p>
              <a:pPr marL="457200" indent="-457200">
                <a:buFont typeface="+mj-lt"/>
                <a:buAutoNum type="arabicPeriod"/>
              </a:pPr>
              <a:r>
                <a:rPr lang="es-ES" sz="2000" dirty="0" smtClean="0">
                  <a:solidFill>
                    <a:schemeClr val="tx1"/>
                  </a:solidFill>
                  <a:latin typeface="Nunito Black" charset="0"/>
                </a:rPr>
                <a:t>Aumento de legibilidad.</a:t>
              </a:r>
            </a:p>
            <a:p>
              <a:pPr marL="457200" indent="-457200">
                <a:buFont typeface="+mj-lt"/>
                <a:buAutoNum type="arabicPeriod"/>
              </a:pPr>
              <a:r>
                <a:rPr lang="es-ES" sz="2000" dirty="0" smtClean="0">
                  <a:solidFill>
                    <a:schemeClr val="tx1"/>
                  </a:solidFill>
                  <a:latin typeface="Nunito Black" charset="0"/>
                </a:rPr>
                <a:t>Fomenta la reutilización de código.</a:t>
              </a:r>
              <a:endParaRPr lang="es-ES" sz="2000" dirty="0">
                <a:solidFill>
                  <a:schemeClr val="tx1"/>
                </a:solidFill>
                <a:latin typeface="Nunito Black" charset="0"/>
              </a:endParaRPr>
            </a:p>
          </p:txBody>
        </p:sp>
      </p:grpSp>
      <p:sp>
        <p:nvSpPr>
          <p:cNvPr id="9" name="8 CuadroTexto"/>
          <p:cNvSpPr txBox="1"/>
          <p:nvPr/>
        </p:nvSpPr>
        <p:spPr>
          <a:xfrm>
            <a:off x="723014" y="744280"/>
            <a:ext cx="3859619" cy="584775"/>
          </a:xfrm>
          <a:prstGeom prst="rect">
            <a:avLst/>
          </a:prstGeom>
          <a:noFill/>
        </p:spPr>
        <p:txBody>
          <a:bodyPr wrap="square" rtlCol="0">
            <a:spAutoFit/>
          </a:bodyPr>
          <a:lstStyle/>
          <a:p>
            <a:pPr algn="ctr"/>
            <a:r>
              <a:rPr lang="es-US" sz="3200" dirty="0" smtClean="0">
                <a:latin typeface="Nunito Black" charset="0"/>
              </a:rPr>
              <a:t>Funciones</a:t>
            </a:r>
            <a:endParaRPr lang="es-ES" sz="3200" dirty="0">
              <a:latin typeface="Nunito Black" charset="0"/>
            </a:endParaRPr>
          </a:p>
        </p:txBody>
      </p:sp>
      <p:grpSp>
        <p:nvGrpSpPr>
          <p:cNvPr id="15" name="14 Grupo"/>
          <p:cNvGrpSpPr/>
          <p:nvPr/>
        </p:nvGrpSpPr>
        <p:grpSpPr>
          <a:xfrm>
            <a:off x="5025656" y="785000"/>
            <a:ext cx="7166344" cy="4712032"/>
            <a:chOff x="5025656" y="785000"/>
            <a:chExt cx="7166344" cy="4712032"/>
          </a:xfrm>
        </p:grpSpPr>
        <p:pic>
          <p:nvPicPr>
            <p:cNvPr id="12" name="11 Imagen" descr="pngegg.png"/>
            <p:cNvPicPr>
              <a:picLocks noChangeAspect="1"/>
            </p:cNvPicPr>
            <p:nvPr/>
          </p:nvPicPr>
          <p:blipFill>
            <a:blip r:embed="rId5"/>
            <a:stretch>
              <a:fillRect/>
            </a:stretch>
          </p:blipFill>
          <p:spPr>
            <a:xfrm>
              <a:off x="5025656" y="785000"/>
              <a:ext cx="7166344" cy="4712032"/>
            </a:xfrm>
            <a:prstGeom prst="rect">
              <a:avLst/>
            </a:prstGeom>
          </p:spPr>
        </p:pic>
        <p:pic>
          <p:nvPicPr>
            <p:cNvPr id="9218" name="Picture 2"/>
            <p:cNvPicPr>
              <a:picLocks noChangeAspect="1" noChangeArrowheads="1"/>
            </p:cNvPicPr>
            <p:nvPr/>
          </p:nvPicPr>
          <p:blipFill>
            <a:blip r:embed="rId6"/>
            <a:srcRect/>
            <a:stretch>
              <a:fillRect/>
            </a:stretch>
          </p:blipFill>
          <p:spPr bwMode="auto">
            <a:xfrm>
              <a:off x="5837274" y="989825"/>
              <a:ext cx="5571461" cy="3603440"/>
            </a:xfrm>
            <a:prstGeom prst="rect">
              <a:avLst/>
            </a:prstGeom>
            <a:noFill/>
            <a:ln w="9525">
              <a:noFill/>
              <a:miter lim="800000"/>
              <a:headEnd/>
              <a:tailEnd/>
            </a:ln>
            <a:effectLst/>
          </p:spPr>
        </p:pic>
      </p:grpSp>
      <p:pic>
        <p:nvPicPr>
          <p:cNvPr id="6" name="Google Shape;203;p10"/>
          <p:cNvPicPr preferRelativeResize="0"/>
          <p:nvPr/>
        </p:nvPicPr>
        <p:blipFill>
          <a:blip r:embed="rId7">
            <a:alphaModFix/>
          </a:blip>
          <a:stretch>
            <a:fillRect/>
          </a:stretch>
        </p:blipFill>
        <p:spPr>
          <a:xfrm>
            <a:off x="11099259" y="4811571"/>
            <a:ext cx="1092741" cy="1869524"/>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0" y="5786176"/>
            <a:ext cx="12192000" cy="1071824"/>
          </a:xfrm>
          <a:prstGeom prst="rect">
            <a:avLst/>
          </a:prstGeom>
          <a:noFill/>
          <a:ln>
            <a:noFill/>
          </a:ln>
        </p:spPr>
      </p:pic>
      <p:grpSp>
        <p:nvGrpSpPr>
          <p:cNvPr id="13" name="12 Grupo"/>
          <p:cNvGrpSpPr/>
          <p:nvPr/>
        </p:nvGrpSpPr>
        <p:grpSpPr>
          <a:xfrm>
            <a:off x="2378147" y="274637"/>
            <a:ext cx="9243237" cy="5987939"/>
            <a:chOff x="1197934" y="210841"/>
            <a:chExt cx="9243237" cy="5987939"/>
          </a:xfrm>
        </p:grpSpPr>
        <p:pic>
          <p:nvPicPr>
            <p:cNvPr id="12" name="11 Imagen" descr="pngegg.png"/>
            <p:cNvPicPr>
              <a:picLocks noChangeAspect="1"/>
            </p:cNvPicPr>
            <p:nvPr/>
          </p:nvPicPr>
          <p:blipFill>
            <a:blip r:embed="rId4"/>
            <a:stretch>
              <a:fillRect/>
            </a:stretch>
          </p:blipFill>
          <p:spPr>
            <a:xfrm>
              <a:off x="1197934" y="210841"/>
              <a:ext cx="9243237" cy="5987939"/>
            </a:xfrm>
            <a:prstGeom prst="rect">
              <a:avLst/>
            </a:prstGeom>
          </p:spPr>
        </p:pic>
        <p:pic>
          <p:nvPicPr>
            <p:cNvPr id="10242" name="Picture 2"/>
            <p:cNvPicPr>
              <a:picLocks noChangeAspect="1" noChangeArrowheads="1"/>
            </p:cNvPicPr>
            <p:nvPr/>
          </p:nvPicPr>
          <p:blipFill>
            <a:blip r:embed="rId5"/>
            <a:srcRect/>
            <a:stretch>
              <a:fillRect/>
            </a:stretch>
          </p:blipFill>
          <p:spPr bwMode="auto">
            <a:xfrm>
              <a:off x="2301396" y="519335"/>
              <a:ext cx="7076520" cy="4499232"/>
            </a:xfrm>
            <a:prstGeom prst="rect">
              <a:avLst/>
            </a:prstGeom>
            <a:noFill/>
            <a:ln w="9525">
              <a:noFill/>
              <a:miter lim="800000"/>
              <a:headEnd/>
              <a:tailEnd/>
            </a:ln>
            <a:effectLst/>
          </p:spPr>
        </p:pic>
      </p:grpSp>
      <p:pic>
        <p:nvPicPr>
          <p:cNvPr id="6" name="Google Shape;203;p10"/>
          <p:cNvPicPr preferRelativeResize="0"/>
          <p:nvPr/>
        </p:nvPicPr>
        <p:blipFill>
          <a:blip r:embed="rId6">
            <a:alphaModFix/>
          </a:blip>
          <a:stretch>
            <a:fillRect/>
          </a:stretch>
        </p:blipFill>
        <p:spPr>
          <a:xfrm>
            <a:off x="11099259" y="4811571"/>
            <a:ext cx="1092741" cy="1869524"/>
          </a:xfrm>
          <a:prstGeom prst="rect">
            <a:avLst/>
          </a:prstGeom>
          <a:noFill/>
          <a:ln>
            <a:noFill/>
          </a:ln>
        </p:spPr>
      </p:pic>
      <p:sp>
        <p:nvSpPr>
          <p:cNvPr id="14" name="Google Shape;304;p22"/>
          <p:cNvSpPr txBox="1">
            <a:spLocks noGrp="1"/>
          </p:cNvSpPr>
          <p:nvPr>
            <p:ph type="title"/>
          </p:nvPr>
        </p:nvSpPr>
        <p:spPr>
          <a:xfrm>
            <a:off x="0" y="2250033"/>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Excepciones</a:t>
            </a:r>
            <a:endParaRPr lang="es-US" sz="2400" b="1" dirty="0">
              <a:latin typeface="Nunito"/>
              <a:ea typeface="Nunito"/>
              <a:cs typeface="Nunito"/>
              <a:sym typeface="Nunito"/>
            </a:endParaRPr>
          </a:p>
        </p:txBody>
      </p:sp>
      <p:pic>
        <p:nvPicPr>
          <p:cNvPr id="15" name="14 Imagen" descr="pngegg (7).png"/>
          <p:cNvPicPr>
            <a:picLocks noChangeAspect="1"/>
          </p:cNvPicPr>
          <p:nvPr/>
        </p:nvPicPr>
        <p:blipFill>
          <a:blip r:embed="rId7"/>
          <a:stretch>
            <a:fillRect/>
          </a:stretch>
        </p:blipFill>
        <p:spPr>
          <a:xfrm>
            <a:off x="164237" y="4357991"/>
            <a:ext cx="1682890" cy="2033081"/>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03</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3600" b="1" dirty="0" smtClean="0">
                <a:solidFill>
                  <a:schemeClr val="lt1"/>
                </a:solidFill>
                <a:latin typeface="Caveat"/>
                <a:ea typeface="Caveat"/>
                <a:cs typeface="Caveat"/>
                <a:sym typeface="Caveat"/>
              </a:rPr>
              <a:t>Entornos Virtuales , paquetes</a:t>
            </a:r>
            <a:endParaRPr sz="3600" b="1">
              <a:solidFill>
                <a:schemeClr val="lt1"/>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pngegg (15).png"/>
          <p:cNvPicPr>
            <a:picLocks noChangeAspect="1"/>
          </p:cNvPicPr>
          <p:nvPr/>
        </p:nvPicPr>
        <p:blipFill>
          <a:blip r:embed="rId2"/>
          <a:stretch>
            <a:fillRect/>
          </a:stretch>
        </p:blipFill>
        <p:spPr>
          <a:xfrm>
            <a:off x="2033081" y="0"/>
            <a:ext cx="8035047" cy="6858000"/>
          </a:xfrm>
          <a:prstGeom prst="rect">
            <a:avLst/>
          </a:prstGeom>
        </p:spPr>
      </p:pic>
      <p:sp>
        <p:nvSpPr>
          <p:cNvPr id="2" name="1 Título"/>
          <p:cNvSpPr>
            <a:spLocks noGrp="1"/>
          </p:cNvSpPr>
          <p:nvPr>
            <p:ph type="title"/>
          </p:nvPr>
        </p:nvSpPr>
        <p:spPr/>
        <p:txBody>
          <a:bodyPr/>
          <a:lstStyle/>
          <a:p>
            <a:r>
              <a:rPr lang="es-US" dirty="0" smtClean="0">
                <a:latin typeface="Nunito Black" charset="0"/>
              </a:rPr>
              <a:t>Que es un Entorno Virtual?</a:t>
            </a:r>
            <a:endParaRPr lang="es-ES" dirty="0">
              <a:latin typeface="Nunito Black" charset="0"/>
            </a:endParaRPr>
          </a:p>
        </p:txBody>
      </p:sp>
      <p:sp>
        <p:nvSpPr>
          <p:cNvPr id="3" name="2 Marcador de texto"/>
          <p:cNvSpPr>
            <a:spLocks noGrp="1"/>
          </p:cNvSpPr>
          <p:nvPr>
            <p:ph type="body" idx="1"/>
          </p:nvPr>
        </p:nvSpPr>
        <p:spPr>
          <a:xfrm>
            <a:off x="2535676" y="1415376"/>
            <a:ext cx="7001492" cy="4771416"/>
          </a:xfrm>
        </p:spPr>
        <p:txBody>
          <a:bodyPr>
            <a:normAutofit/>
          </a:bodyPr>
          <a:lstStyle/>
          <a:p>
            <a:r>
              <a:rPr lang="es-ES" dirty="0" smtClean="0">
                <a:latin typeface="Nunito" charset="0"/>
              </a:rPr>
              <a:t>Un </a:t>
            </a:r>
            <a:r>
              <a:rPr lang="es-ES" b="1" dirty="0" smtClean="0">
                <a:latin typeface="Nunito" charset="0"/>
              </a:rPr>
              <a:t>entorno virtual</a:t>
            </a:r>
            <a:r>
              <a:rPr lang="es-ES" dirty="0" smtClean="0">
                <a:latin typeface="Nunito" charset="0"/>
              </a:rPr>
              <a:t> es un espacio donde podemos instalar paquetes específicos para un proyecto. Es decir, permite tener para un proyecto determinado un conjunto de paquetes/librerías aislados de la instalación principal de </a:t>
            </a:r>
            <a:r>
              <a:rPr lang="es-ES" b="1" dirty="0" smtClean="0">
                <a:latin typeface="Nunito" charset="0"/>
              </a:rPr>
              <a:t>Python</a:t>
            </a:r>
            <a:r>
              <a:rPr lang="es-ES" dirty="0" smtClean="0">
                <a:latin typeface="Nunito" charset="0"/>
              </a:rPr>
              <a:t> en nuestro sistema</a:t>
            </a:r>
            <a:endParaRPr lang="es-ES" dirty="0">
              <a:latin typeface="Nunito" charset="0"/>
            </a:endParaRPr>
          </a:p>
        </p:txBody>
      </p:sp>
      <p:pic>
        <p:nvPicPr>
          <p:cNvPr id="4" name="Google Shape;203;p10"/>
          <p:cNvPicPr preferRelativeResize="0"/>
          <p:nvPr/>
        </p:nvPicPr>
        <p:blipFill>
          <a:blip r:embed="rId3">
            <a:alphaModFix/>
          </a:blip>
          <a:stretch>
            <a:fillRect/>
          </a:stretch>
        </p:blipFill>
        <p:spPr>
          <a:xfrm>
            <a:off x="10434949" y="4117797"/>
            <a:ext cx="1582275" cy="2511550"/>
          </a:xfrm>
          <a:prstGeom prst="rect">
            <a:avLst/>
          </a:prstGeom>
          <a:noFill/>
          <a:ln>
            <a:noFill/>
          </a:ln>
        </p:spPr>
      </p:pic>
      <p:pic>
        <p:nvPicPr>
          <p:cNvPr id="6" name="5 Imagen" descr="pngegg (7).png"/>
          <p:cNvPicPr>
            <a:picLocks noChangeAspect="1"/>
          </p:cNvPicPr>
          <p:nvPr/>
        </p:nvPicPr>
        <p:blipFill>
          <a:blip r:embed="rId4"/>
          <a:stretch>
            <a:fillRect/>
          </a:stretch>
        </p:blipFill>
        <p:spPr>
          <a:xfrm>
            <a:off x="164237" y="4357991"/>
            <a:ext cx="1682890" cy="203308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pic>
        <p:nvPicPr>
          <p:cNvPr id="6" name="Google Shape;203;p10"/>
          <p:cNvPicPr preferRelativeResize="0"/>
          <p:nvPr/>
        </p:nvPicPr>
        <p:blipFill>
          <a:blip r:embed="rId3">
            <a:alphaModFix/>
          </a:blip>
          <a:stretch>
            <a:fillRect/>
          </a:stretch>
        </p:blipFill>
        <p:spPr>
          <a:xfrm>
            <a:off x="10434949" y="4117797"/>
            <a:ext cx="1582275" cy="2511550"/>
          </a:xfrm>
          <a:prstGeom prst="rect">
            <a:avLst/>
          </a:prstGeom>
          <a:noFill/>
          <a:ln>
            <a:noFill/>
          </a:ln>
        </p:spPr>
      </p:pic>
      <p:grpSp>
        <p:nvGrpSpPr>
          <p:cNvPr id="12" name="11 Grupo"/>
          <p:cNvGrpSpPr/>
          <p:nvPr/>
        </p:nvGrpSpPr>
        <p:grpSpPr>
          <a:xfrm>
            <a:off x="1552354" y="287080"/>
            <a:ext cx="9569300" cy="6145618"/>
            <a:chOff x="1073889" y="223285"/>
            <a:chExt cx="9569300" cy="6145618"/>
          </a:xfrm>
        </p:grpSpPr>
        <p:pic>
          <p:nvPicPr>
            <p:cNvPr id="8" name="7 Imagen" descr="pngegg.png"/>
            <p:cNvPicPr>
              <a:picLocks noChangeAspect="1"/>
            </p:cNvPicPr>
            <p:nvPr/>
          </p:nvPicPr>
          <p:blipFill>
            <a:blip r:embed="rId4"/>
            <a:stretch>
              <a:fillRect/>
            </a:stretch>
          </p:blipFill>
          <p:spPr>
            <a:xfrm>
              <a:off x="1073889" y="223285"/>
              <a:ext cx="9569300" cy="6145618"/>
            </a:xfrm>
            <a:prstGeom prst="rect">
              <a:avLst/>
            </a:prstGeom>
          </p:spPr>
        </p:pic>
        <p:pic>
          <p:nvPicPr>
            <p:cNvPr id="11266" name="Picture 2"/>
            <p:cNvPicPr>
              <a:picLocks noChangeAspect="1" noChangeArrowheads="1"/>
            </p:cNvPicPr>
            <p:nvPr/>
          </p:nvPicPr>
          <p:blipFill>
            <a:blip r:embed="rId5"/>
            <a:srcRect/>
            <a:stretch>
              <a:fillRect/>
            </a:stretch>
          </p:blipFill>
          <p:spPr bwMode="auto">
            <a:xfrm>
              <a:off x="2200941" y="556938"/>
              <a:ext cx="7293934" cy="4663648"/>
            </a:xfrm>
            <a:prstGeom prst="rect">
              <a:avLst/>
            </a:prstGeom>
            <a:noFill/>
            <a:ln w="9525">
              <a:noFill/>
              <a:miter lim="800000"/>
              <a:headEnd/>
              <a:tailEnd/>
            </a:ln>
            <a:effectLst/>
          </p:spPr>
        </p:pic>
      </p:grpSp>
      <p:sp>
        <p:nvSpPr>
          <p:cNvPr id="13" name="Google Shape;304;p22"/>
          <p:cNvSpPr txBox="1">
            <a:spLocks noGrp="1"/>
          </p:cNvSpPr>
          <p:nvPr>
            <p:ph type="title"/>
          </p:nvPr>
        </p:nvSpPr>
        <p:spPr>
          <a:xfrm>
            <a:off x="-202019" y="2271298"/>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Creando el </a:t>
            </a:r>
            <a:br>
              <a:rPr lang="es-US" sz="2400" b="1" dirty="0" smtClean="0">
                <a:latin typeface="Nunito"/>
                <a:ea typeface="Nunito"/>
                <a:cs typeface="Nunito"/>
                <a:sym typeface="Nunito"/>
              </a:rPr>
            </a:br>
            <a:r>
              <a:rPr lang="es-US" sz="2400" b="1" dirty="0" smtClean="0">
                <a:latin typeface="Nunito"/>
                <a:ea typeface="Nunito"/>
                <a:cs typeface="Nunito"/>
                <a:sym typeface="Nunito"/>
              </a:rPr>
              <a:t>Entorno Virtual</a:t>
            </a:r>
            <a:endParaRPr lang="es-US" sz="2400" b="1"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pngegg (15).png"/>
          <p:cNvPicPr>
            <a:picLocks noChangeAspect="1"/>
          </p:cNvPicPr>
          <p:nvPr/>
        </p:nvPicPr>
        <p:blipFill>
          <a:blip r:embed="rId2"/>
          <a:stretch>
            <a:fillRect/>
          </a:stretch>
        </p:blipFill>
        <p:spPr>
          <a:xfrm>
            <a:off x="2033081" y="0"/>
            <a:ext cx="8035047" cy="6858000"/>
          </a:xfrm>
          <a:prstGeom prst="rect">
            <a:avLst/>
          </a:prstGeom>
        </p:spPr>
      </p:pic>
      <p:sp>
        <p:nvSpPr>
          <p:cNvPr id="2" name="1 Título"/>
          <p:cNvSpPr>
            <a:spLocks noGrp="1"/>
          </p:cNvSpPr>
          <p:nvPr>
            <p:ph type="title"/>
          </p:nvPr>
        </p:nvSpPr>
        <p:spPr/>
        <p:txBody>
          <a:bodyPr/>
          <a:lstStyle/>
          <a:p>
            <a:r>
              <a:rPr lang="es-US" dirty="0" smtClean="0">
                <a:latin typeface="Nunito Black" charset="0"/>
              </a:rPr>
              <a:t>Que es un Paquete?</a:t>
            </a:r>
            <a:endParaRPr lang="es-ES" dirty="0">
              <a:latin typeface="Nunito Black" charset="0"/>
            </a:endParaRPr>
          </a:p>
        </p:txBody>
      </p:sp>
      <p:sp>
        <p:nvSpPr>
          <p:cNvPr id="3" name="2 Marcador de texto"/>
          <p:cNvSpPr>
            <a:spLocks noGrp="1"/>
          </p:cNvSpPr>
          <p:nvPr>
            <p:ph type="body" idx="1"/>
          </p:nvPr>
        </p:nvSpPr>
        <p:spPr>
          <a:xfrm>
            <a:off x="2344294" y="1149562"/>
            <a:ext cx="7607784" cy="4771416"/>
          </a:xfrm>
        </p:spPr>
        <p:txBody>
          <a:bodyPr>
            <a:normAutofit/>
          </a:bodyPr>
          <a:lstStyle/>
          <a:p>
            <a:r>
              <a:rPr lang="es-ES" dirty="0" smtClean="0">
                <a:latin typeface="Nunito" charset="0"/>
              </a:rPr>
              <a:t>Un </a:t>
            </a:r>
            <a:r>
              <a:rPr lang="es-ES" b="1" dirty="0" smtClean="0">
                <a:latin typeface="Nunito" charset="0"/>
              </a:rPr>
              <a:t>paquete</a:t>
            </a:r>
            <a:r>
              <a:rPr lang="es-ES" dirty="0" smtClean="0">
                <a:latin typeface="Nunito" charset="0"/>
              </a:rPr>
              <a:t> no es más </a:t>
            </a:r>
            <a:r>
              <a:rPr lang="es-ES" b="1" dirty="0" smtClean="0">
                <a:latin typeface="Nunito" charset="0"/>
              </a:rPr>
              <a:t>que</a:t>
            </a:r>
            <a:r>
              <a:rPr lang="es-ES" dirty="0" smtClean="0">
                <a:latin typeface="Nunito" charset="0"/>
              </a:rPr>
              <a:t> un folder/carpeta donde se almacena </a:t>
            </a:r>
          </a:p>
          <a:p>
            <a:pPr>
              <a:buNone/>
            </a:pPr>
            <a:r>
              <a:rPr lang="es-ES" b="1" dirty="0" smtClean="0">
                <a:latin typeface="Nunito" charset="0"/>
              </a:rPr>
              <a:t>    módulos</a:t>
            </a:r>
            <a:r>
              <a:rPr lang="es-ES" dirty="0" smtClean="0">
                <a:latin typeface="Nunito" charset="0"/>
              </a:rPr>
              <a:t>. Al igual </a:t>
            </a:r>
            <a:r>
              <a:rPr lang="es-ES" b="1" dirty="0" smtClean="0">
                <a:latin typeface="Nunito" charset="0"/>
              </a:rPr>
              <a:t>que</a:t>
            </a:r>
            <a:r>
              <a:rPr lang="es-ES" dirty="0" smtClean="0">
                <a:latin typeface="Nunito" charset="0"/>
              </a:rPr>
              <a:t> los </a:t>
            </a:r>
            <a:r>
              <a:rPr lang="es-ES" b="1" dirty="0" smtClean="0">
                <a:latin typeface="Nunito" charset="0"/>
              </a:rPr>
              <a:t>módulos</a:t>
            </a:r>
            <a:r>
              <a:rPr lang="es-ES" dirty="0" smtClean="0">
                <a:latin typeface="Nunito" charset="0"/>
              </a:rPr>
              <a:t>, los </a:t>
            </a:r>
            <a:r>
              <a:rPr lang="es-ES" b="1" dirty="0" smtClean="0">
                <a:latin typeface="Nunito" charset="0"/>
              </a:rPr>
              <a:t>paquete</a:t>
            </a:r>
            <a:r>
              <a:rPr lang="es-ES" dirty="0" smtClean="0">
                <a:latin typeface="Nunito" charset="0"/>
              </a:rPr>
              <a:t> tiene la finalidad de agrupar código</a:t>
            </a:r>
          </a:p>
          <a:p>
            <a:r>
              <a:rPr lang="es-ES" dirty="0" smtClean="0">
                <a:latin typeface="Nunito" charset="0"/>
              </a:rPr>
              <a:t>PIP significa programa de instalación preferido. Usamos </a:t>
            </a:r>
            <a:r>
              <a:rPr lang="es-ES" i="1" dirty="0" err="1" smtClean="0">
                <a:latin typeface="Nunito" charset="0"/>
              </a:rPr>
              <a:t>pip</a:t>
            </a:r>
            <a:r>
              <a:rPr lang="es-ES" dirty="0" smtClean="0">
                <a:latin typeface="Nunito" charset="0"/>
              </a:rPr>
              <a:t> para instalar diferentes paquetes de Python</a:t>
            </a:r>
            <a:endParaRPr lang="es-ES" dirty="0">
              <a:latin typeface="Nunito" charset="0"/>
            </a:endParaRPr>
          </a:p>
        </p:txBody>
      </p:sp>
      <p:pic>
        <p:nvPicPr>
          <p:cNvPr id="4" name="Google Shape;203;p10"/>
          <p:cNvPicPr preferRelativeResize="0"/>
          <p:nvPr/>
        </p:nvPicPr>
        <p:blipFill>
          <a:blip r:embed="rId3">
            <a:alphaModFix/>
          </a:blip>
          <a:stretch>
            <a:fillRect/>
          </a:stretch>
        </p:blipFill>
        <p:spPr>
          <a:xfrm>
            <a:off x="10434949" y="4117797"/>
            <a:ext cx="1582275" cy="2511550"/>
          </a:xfrm>
          <a:prstGeom prst="rect">
            <a:avLst/>
          </a:prstGeom>
          <a:noFill/>
          <a:ln>
            <a:noFill/>
          </a:ln>
        </p:spPr>
      </p:pic>
      <p:pic>
        <p:nvPicPr>
          <p:cNvPr id="6" name="5 Imagen" descr="pngegg (7).png"/>
          <p:cNvPicPr>
            <a:picLocks noChangeAspect="1"/>
          </p:cNvPicPr>
          <p:nvPr/>
        </p:nvPicPr>
        <p:blipFill>
          <a:blip r:embed="rId4"/>
          <a:stretch>
            <a:fillRect/>
          </a:stretch>
        </p:blipFill>
        <p:spPr>
          <a:xfrm>
            <a:off x="164237" y="4357991"/>
            <a:ext cx="1682890" cy="2033081"/>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5 Grupo"/>
          <p:cNvGrpSpPr/>
          <p:nvPr/>
        </p:nvGrpSpPr>
        <p:grpSpPr>
          <a:xfrm>
            <a:off x="3051544" y="265814"/>
            <a:ext cx="9140456" cy="6028661"/>
            <a:chOff x="1758628" y="265815"/>
            <a:chExt cx="9139745" cy="5869748"/>
          </a:xfrm>
        </p:grpSpPr>
        <p:pic>
          <p:nvPicPr>
            <p:cNvPr id="5" name="4 Imagen" descr="pngegg.png"/>
            <p:cNvPicPr>
              <a:picLocks noChangeAspect="1"/>
            </p:cNvPicPr>
            <p:nvPr/>
          </p:nvPicPr>
          <p:blipFill>
            <a:blip r:embed="rId2"/>
            <a:stretch>
              <a:fillRect/>
            </a:stretch>
          </p:blipFill>
          <p:spPr>
            <a:xfrm>
              <a:off x="1758628" y="265815"/>
              <a:ext cx="9139745" cy="5869748"/>
            </a:xfrm>
            <a:prstGeom prst="rect">
              <a:avLst/>
            </a:prstGeom>
          </p:spPr>
        </p:pic>
        <p:pic>
          <p:nvPicPr>
            <p:cNvPr id="1026" name="Picture 2" descr="https://decodigo.com/wp-content/uploads/2019/03/librerias_mas_usadas_python_01.jpg"/>
            <p:cNvPicPr>
              <a:picLocks noChangeAspect="1" noChangeArrowheads="1"/>
            </p:cNvPicPr>
            <p:nvPr/>
          </p:nvPicPr>
          <p:blipFill>
            <a:blip r:embed="rId3"/>
            <a:srcRect/>
            <a:stretch>
              <a:fillRect/>
            </a:stretch>
          </p:blipFill>
          <p:spPr bwMode="auto">
            <a:xfrm>
              <a:off x="2864038" y="606056"/>
              <a:ext cx="7056369" cy="4316818"/>
            </a:xfrm>
            <a:prstGeom prst="rect">
              <a:avLst/>
            </a:prstGeom>
            <a:noFill/>
          </p:spPr>
        </p:pic>
      </p:grpSp>
      <p:pic>
        <p:nvPicPr>
          <p:cNvPr id="8" name="Google Shape;286;p19"/>
          <p:cNvPicPr preferRelativeResize="0"/>
          <p:nvPr/>
        </p:nvPicPr>
        <p:blipFill rotWithShape="1">
          <a:blip r:embed="rId4">
            <a:alphaModFix/>
          </a:blip>
          <a:srcRect/>
          <a:stretch/>
        </p:blipFill>
        <p:spPr>
          <a:xfrm>
            <a:off x="0" y="5786176"/>
            <a:ext cx="12192000" cy="1071824"/>
          </a:xfrm>
          <a:prstGeom prst="rect">
            <a:avLst/>
          </a:prstGeom>
          <a:noFill/>
          <a:ln>
            <a:noFill/>
          </a:ln>
        </p:spPr>
      </p:pic>
      <p:sp>
        <p:nvSpPr>
          <p:cNvPr id="7" name="Google Shape;304;p22"/>
          <p:cNvSpPr txBox="1">
            <a:spLocks noGrp="1"/>
          </p:cNvSpPr>
          <p:nvPr>
            <p:ph type="title"/>
          </p:nvPr>
        </p:nvSpPr>
        <p:spPr>
          <a:xfrm>
            <a:off x="255181" y="1707773"/>
            <a:ext cx="3038273" cy="1143000"/>
          </a:xfrm>
          <a:prstGeom prst="rect">
            <a:avLst/>
          </a:prstGeom>
          <a:noFill/>
          <a:ln>
            <a:noFill/>
          </a:ln>
        </p:spPr>
        <p:txBody>
          <a:bodyPr spcFirstLastPara="1" wrap="square" lIns="91425" tIns="45700" rIns="91425" bIns="45700" anchor="ctr" anchorCtr="0">
            <a:noAutofit/>
          </a:bodyPr>
          <a:lstStyle/>
          <a:p>
            <a:pPr>
              <a:buClr>
                <a:srgbClr val="FF0000"/>
              </a:buClr>
              <a:buSzPct val="100000"/>
            </a:pPr>
            <a:r>
              <a:rPr lang="es-US" sz="3200" b="1" dirty="0" smtClean="0">
                <a:latin typeface="Nunito"/>
                <a:ea typeface="Nunito"/>
                <a:cs typeface="Nunito"/>
                <a:sym typeface="Nunito"/>
              </a:rPr>
              <a:t>Paquetes Mas utilizados en PYTHON</a:t>
            </a:r>
            <a:endParaRPr lang="es-US" sz="3200" b="1" dirty="0">
              <a:latin typeface="Nunito"/>
              <a:ea typeface="Nunito"/>
              <a:cs typeface="Nunito"/>
              <a:sym typeface="Nunito"/>
            </a:endParaRPr>
          </a:p>
        </p:txBody>
      </p:sp>
      <p:pic>
        <p:nvPicPr>
          <p:cNvPr id="10" name="9 Imagen" descr="pngegg (7).png"/>
          <p:cNvPicPr>
            <a:picLocks noChangeAspect="1"/>
          </p:cNvPicPr>
          <p:nvPr/>
        </p:nvPicPr>
        <p:blipFill>
          <a:blip r:embed="rId5"/>
          <a:stretch>
            <a:fillRect/>
          </a:stretch>
        </p:blipFill>
        <p:spPr>
          <a:xfrm>
            <a:off x="515111" y="4028382"/>
            <a:ext cx="1682890" cy="2033081"/>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grpSp>
        <p:nvGrpSpPr>
          <p:cNvPr id="9" name="8 Grupo"/>
          <p:cNvGrpSpPr/>
          <p:nvPr/>
        </p:nvGrpSpPr>
        <p:grpSpPr>
          <a:xfrm>
            <a:off x="3009014" y="287080"/>
            <a:ext cx="9569300" cy="6145618"/>
            <a:chOff x="3009014" y="287080"/>
            <a:chExt cx="9569300" cy="6145618"/>
          </a:xfrm>
        </p:grpSpPr>
        <p:pic>
          <p:nvPicPr>
            <p:cNvPr id="8" name="7 Imagen" descr="pngegg.png"/>
            <p:cNvPicPr>
              <a:picLocks noChangeAspect="1"/>
            </p:cNvPicPr>
            <p:nvPr/>
          </p:nvPicPr>
          <p:blipFill>
            <a:blip r:embed="rId3"/>
            <a:stretch>
              <a:fillRect/>
            </a:stretch>
          </p:blipFill>
          <p:spPr>
            <a:xfrm>
              <a:off x="3009014" y="287080"/>
              <a:ext cx="9569300" cy="6145618"/>
            </a:xfrm>
            <a:prstGeom prst="rect">
              <a:avLst/>
            </a:prstGeom>
          </p:spPr>
        </p:pic>
        <p:pic>
          <p:nvPicPr>
            <p:cNvPr id="3074" name="Picture 2"/>
            <p:cNvPicPr>
              <a:picLocks noChangeAspect="1" noChangeArrowheads="1"/>
            </p:cNvPicPr>
            <p:nvPr/>
          </p:nvPicPr>
          <p:blipFill>
            <a:blip r:embed="rId4"/>
            <a:srcRect/>
            <a:stretch>
              <a:fillRect/>
            </a:stretch>
          </p:blipFill>
          <p:spPr bwMode="auto">
            <a:xfrm>
              <a:off x="4159913" y="577037"/>
              <a:ext cx="7323250" cy="4707343"/>
            </a:xfrm>
            <a:prstGeom prst="rect">
              <a:avLst/>
            </a:prstGeom>
            <a:noFill/>
            <a:ln w="9525">
              <a:noFill/>
              <a:miter lim="800000"/>
              <a:headEnd/>
              <a:tailEnd/>
            </a:ln>
            <a:effectLst/>
          </p:spPr>
        </p:pic>
      </p:grpSp>
      <p:sp>
        <p:nvSpPr>
          <p:cNvPr id="10" name="Google Shape;304;p22"/>
          <p:cNvSpPr txBox="1">
            <a:spLocks noGrp="1"/>
          </p:cNvSpPr>
          <p:nvPr>
            <p:ph type="title"/>
          </p:nvPr>
        </p:nvSpPr>
        <p:spPr>
          <a:xfrm>
            <a:off x="446567" y="1063256"/>
            <a:ext cx="3038273" cy="2191554"/>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Uso del Paquete</a:t>
            </a:r>
            <a:br>
              <a:rPr lang="es-US" sz="2400" b="1" dirty="0" smtClean="0">
                <a:latin typeface="Nunito"/>
                <a:ea typeface="Nunito"/>
                <a:cs typeface="Nunito"/>
                <a:sym typeface="Nunito"/>
              </a:rPr>
            </a:br>
            <a:r>
              <a:rPr lang="es-US" sz="2400" b="1" dirty="0" err="1" smtClean="0">
                <a:latin typeface="Nunito"/>
                <a:ea typeface="Nunito"/>
                <a:cs typeface="Nunito"/>
                <a:sym typeface="Nunito"/>
              </a:rPr>
              <a:t>gTTS</a:t>
            </a:r>
            <a:endParaRPr lang="es-US" sz="2400" b="1" dirty="0">
              <a:latin typeface="Nunito"/>
              <a:ea typeface="Nunito"/>
              <a:cs typeface="Nunito"/>
              <a:sym typeface="Nunito"/>
            </a:endParaRPr>
          </a:p>
        </p:txBody>
      </p:sp>
      <p:pic>
        <p:nvPicPr>
          <p:cNvPr id="3075" name="Picture 3"/>
          <p:cNvPicPr>
            <a:picLocks noChangeAspect="1" noChangeArrowheads="1"/>
          </p:cNvPicPr>
          <p:nvPr/>
        </p:nvPicPr>
        <p:blipFill>
          <a:blip r:embed="rId5"/>
          <a:srcRect/>
          <a:stretch>
            <a:fillRect/>
          </a:stretch>
        </p:blipFill>
        <p:spPr bwMode="auto">
          <a:xfrm>
            <a:off x="42532" y="2827375"/>
            <a:ext cx="3742326" cy="14256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sp>
        <p:nvSpPr>
          <p:cNvPr id="10" name="Google Shape;304;p22"/>
          <p:cNvSpPr txBox="1">
            <a:spLocks noGrp="1"/>
          </p:cNvSpPr>
          <p:nvPr>
            <p:ph type="title"/>
          </p:nvPr>
        </p:nvSpPr>
        <p:spPr>
          <a:xfrm>
            <a:off x="1222744" y="1594884"/>
            <a:ext cx="3038273" cy="2191554"/>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Librerías del Núcleo de Python</a:t>
            </a:r>
            <a:endParaRPr lang="es-US" sz="2400" b="1" dirty="0">
              <a:latin typeface="Nunito"/>
              <a:ea typeface="Nunito"/>
              <a:cs typeface="Nunito"/>
              <a:sym typeface="Nunito"/>
            </a:endParaRPr>
          </a:p>
        </p:txBody>
      </p:sp>
      <p:grpSp>
        <p:nvGrpSpPr>
          <p:cNvPr id="17" name="16 Grupo"/>
          <p:cNvGrpSpPr/>
          <p:nvPr/>
        </p:nvGrpSpPr>
        <p:grpSpPr>
          <a:xfrm>
            <a:off x="5752214" y="0"/>
            <a:ext cx="5815418" cy="5975498"/>
            <a:chOff x="4529469" y="0"/>
            <a:chExt cx="6464005" cy="6464005"/>
          </a:xfrm>
        </p:grpSpPr>
        <p:pic>
          <p:nvPicPr>
            <p:cNvPr id="9" name="8 Imagen" descr="pngegg (26).png"/>
            <p:cNvPicPr>
              <a:picLocks noChangeAspect="1"/>
            </p:cNvPicPr>
            <p:nvPr/>
          </p:nvPicPr>
          <p:blipFill>
            <a:blip r:embed="rId3"/>
            <a:stretch>
              <a:fillRect/>
            </a:stretch>
          </p:blipFill>
          <p:spPr>
            <a:xfrm>
              <a:off x="4529469" y="0"/>
              <a:ext cx="6464005" cy="6464005"/>
            </a:xfrm>
            <a:prstGeom prst="rect">
              <a:avLst/>
            </a:prstGeom>
          </p:spPr>
        </p:pic>
        <p:sp>
          <p:nvSpPr>
            <p:cNvPr id="12" name="Google Shape;304;p22"/>
            <p:cNvSpPr txBox="1">
              <a:spLocks/>
            </p:cNvSpPr>
            <p:nvPr/>
          </p:nvSpPr>
          <p:spPr>
            <a:xfrm>
              <a:off x="6106634" y="375683"/>
              <a:ext cx="4632250" cy="857693"/>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0000"/>
                </a:buClr>
                <a:buSzPct val="100000"/>
                <a:buFont typeface="Calibri"/>
                <a:buNone/>
                <a:tabLst/>
                <a:defRPr/>
              </a:pPr>
              <a:r>
                <a:rPr lang="es-US" sz="2400" b="1" dirty="0" smtClean="0">
                  <a:solidFill>
                    <a:schemeClr val="tx1"/>
                  </a:solidFill>
                  <a:latin typeface="Nunito"/>
                  <a:ea typeface="Nunito"/>
                  <a:cs typeface="Nunito"/>
                  <a:sym typeface="Nunito"/>
                </a:rPr>
                <a:t>m</a:t>
              </a:r>
              <a:r>
                <a:rPr kumimoji="0" lang="es-US" sz="2400" b="1" i="0" u="none" strike="noStrike" kern="0" cap="none" spc="0" normalizeH="0" baseline="0" noProof="0" dirty="0" err="1" smtClean="0">
                  <a:ln>
                    <a:noFill/>
                  </a:ln>
                  <a:solidFill>
                    <a:schemeClr val="tx1"/>
                  </a:solidFill>
                  <a:effectLst/>
                  <a:uLnTx/>
                  <a:uFillTx/>
                  <a:latin typeface="Nunito"/>
                  <a:ea typeface="Nunito"/>
                  <a:cs typeface="Nunito"/>
                  <a:sym typeface="Nunito"/>
                </a:rPr>
                <a:t>ath</a:t>
              </a:r>
              <a:endParaRPr kumimoji="0" lang="es-US" sz="2000" b="1" i="0" u="none" strike="noStrike" kern="0" cap="none" spc="0" normalizeH="0" baseline="0" noProof="0" dirty="0" smtClean="0">
                <a:ln>
                  <a:noFill/>
                </a:ln>
                <a:solidFill>
                  <a:schemeClr val="tx1"/>
                </a:solidFill>
                <a:effectLst/>
                <a:uLnTx/>
                <a:uFillTx/>
                <a:latin typeface="Nunito"/>
                <a:ea typeface="Nunito"/>
                <a:cs typeface="Nunito"/>
                <a:sym typeface="Nunito"/>
              </a:endParaRPr>
            </a:p>
            <a:p>
              <a:pPr marL="0" marR="0" lvl="0" indent="0" algn="ctr" defTabSz="914400" rtl="0" eaLnBrk="1" fontAlgn="auto" latinLnBrk="0" hangingPunct="1">
                <a:lnSpc>
                  <a:spcPct val="100000"/>
                </a:lnSpc>
                <a:spcBef>
                  <a:spcPts val="0"/>
                </a:spcBef>
                <a:spcAft>
                  <a:spcPts val="0"/>
                </a:spcAft>
                <a:buClr>
                  <a:srgbClr val="FF0000"/>
                </a:buClr>
                <a:buSzPct val="100000"/>
                <a:buFont typeface="Calibri"/>
                <a:buNone/>
                <a:tabLst/>
                <a:defRPr/>
              </a:pPr>
              <a:r>
                <a:rPr lang="es-US" sz="2000" b="1" dirty="0" smtClean="0">
                  <a:solidFill>
                    <a:schemeClr val="tx1"/>
                  </a:solidFill>
                  <a:latin typeface="Nunito"/>
                  <a:ea typeface="Nunito"/>
                  <a:cs typeface="Nunito"/>
                  <a:sym typeface="Nunito"/>
                </a:rPr>
                <a:t>Me Permite Trabajar con funciones Matemáticas</a:t>
              </a:r>
              <a:endParaRPr kumimoji="0" lang="es-US" sz="2000" b="1" i="0" u="none" strike="noStrike" kern="0" cap="none" spc="0" normalizeH="0" baseline="0" noProof="0" dirty="0">
                <a:ln>
                  <a:noFill/>
                </a:ln>
                <a:solidFill>
                  <a:schemeClr val="tx1"/>
                </a:solidFill>
                <a:effectLst/>
                <a:uLnTx/>
                <a:uFillTx/>
                <a:latin typeface="Nunito"/>
                <a:ea typeface="Nunito"/>
                <a:cs typeface="Nunito"/>
                <a:sym typeface="Nunito"/>
              </a:endParaRPr>
            </a:p>
          </p:txBody>
        </p:sp>
        <p:sp>
          <p:nvSpPr>
            <p:cNvPr id="13" name="Google Shape;304;p22"/>
            <p:cNvSpPr txBox="1">
              <a:spLocks/>
            </p:cNvSpPr>
            <p:nvPr/>
          </p:nvSpPr>
          <p:spPr>
            <a:xfrm>
              <a:off x="5259574" y="1570073"/>
              <a:ext cx="4632250" cy="857693"/>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0000"/>
                </a:buClr>
                <a:buSzPct val="100000"/>
                <a:buFont typeface="Calibri"/>
                <a:buNone/>
                <a:tabLst/>
                <a:defRPr/>
              </a:pPr>
              <a:r>
                <a:rPr lang="es-US" sz="2400" b="1" dirty="0" err="1" smtClean="0">
                  <a:solidFill>
                    <a:schemeClr val="tx1"/>
                  </a:solidFill>
                  <a:latin typeface="Nunito"/>
                  <a:ea typeface="Nunito"/>
                  <a:cs typeface="Nunito"/>
                  <a:sym typeface="Nunito"/>
                </a:rPr>
                <a:t>random</a:t>
              </a:r>
              <a:endParaRPr kumimoji="0" lang="es-US" sz="2000" b="1" i="0" u="none" strike="noStrike" kern="0" cap="none" spc="0" normalizeH="0" baseline="0" noProof="0" dirty="0" smtClean="0">
                <a:ln>
                  <a:noFill/>
                </a:ln>
                <a:solidFill>
                  <a:schemeClr val="tx1"/>
                </a:solidFill>
                <a:effectLst/>
                <a:uLnTx/>
                <a:uFillTx/>
                <a:latin typeface="Nunito"/>
                <a:ea typeface="Nunito"/>
                <a:cs typeface="Nunito"/>
                <a:sym typeface="Nunito"/>
              </a:endParaRPr>
            </a:p>
            <a:p>
              <a:pPr marL="0" marR="0" lvl="0" indent="0" algn="ctr" defTabSz="914400" rtl="0" eaLnBrk="1" fontAlgn="auto" latinLnBrk="0" hangingPunct="1">
                <a:lnSpc>
                  <a:spcPct val="100000"/>
                </a:lnSpc>
                <a:spcBef>
                  <a:spcPts val="0"/>
                </a:spcBef>
                <a:spcAft>
                  <a:spcPts val="0"/>
                </a:spcAft>
                <a:buClr>
                  <a:srgbClr val="FF0000"/>
                </a:buClr>
                <a:buSzPct val="100000"/>
                <a:buFont typeface="Calibri"/>
                <a:buNone/>
                <a:tabLst/>
                <a:defRPr/>
              </a:pPr>
              <a:r>
                <a:rPr lang="es-US" sz="2000" b="1" dirty="0" smtClean="0">
                  <a:solidFill>
                    <a:schemeClr val="tx1"/>
                  </a:solidFill>
                  <a:latin typeface="Nunito"/>
                  <a:ea typeface="Nunito"/>
                  <a:cs typeface="Nunito"/>
                  <a:sym typeface="Nunito"/>
                </a:rPr>
                <a:t>Me Permite Generar números aleatorios</a:t>
              </a:r>
              <a:endParaRPr kumimoji="0" lang="es-US" sz="2000" b="1" i="0" u="none" strike="noStrike" kern="0" cap="none" spc="0" normalizeH="0" baseline="0" noProof="0" dirty="0">
                <a:ln>
                  <a:noFill/>
                </a:ln>
                <a:solidFill>
                  <a:schemeClr val="tx1"/>
                </a:solidFill>
                <a:effectLst/>
                <a:uLnTx/>
                <a:uFillTx/>
                <a:latin typeface="Nunito"/>
                <a:ea typeface="Nunito"/>
                <a:cs typeface="Nunito"/>
                <a:sym typeface="Nunito"/>
              </a:endParaRPr>
            </a:p>
          </p:txBody>
        </p:sp>
        <p:sp>
          <p:nvSpPr>
            <p:cNvPr id="14" name="Google Shape;304;p22"/>
            <p:cNvSpPr txBox="1">
              <a:spLocks/>
            </p:cNvSpPr>
            <p:nvPr/>
          </p:nvSpPr>
          <p:spPr>
            <a:xfrm>
              <a:off x="6028663" y="2796361"/>
              <a:ext cx="4632250" cy="857693"/>
            </a:xfrm>
            <a:prstGeom prst="rect">
              <a:avLst/>
            </a:prstGeom>
            <a:noFill/>
            <a:ln>
              <a:noFill/>
            </a:ln>
          </p:spPr>
          <p:txBody>
            <a:bodyPr spcFirstLastPara="1" wrap="square" lIns="91425" tIns="45700" rIns="91425" bIns="45700" anchor="ctr" anchorCtr="0">
              <a:noAutofit/>
            </a:bodyPr>
            <a:lstStyle/>
            <a:p>
              <a:pPr algn="ctr">
                <a:buClr>
                  <a:srgbClr val="FF0000"/>
                </a:buClr>
                <a:buSzPct val="100000"/>
              </a:pPr>
              <a:r>
                <a:rPr lang="es-ES" sz="2000" b="1" dirty="0" smtClean="0">
                  <a:solidFill>
                    <a:schemeClr val="tx1"/>
                  </a:solidFill>
                  <a:latin typeface="Nunito"/>
                  <a:ea typeface="Nunito"/>
                  <a:cs typeface="Nunito"/>
                  <a:sym typeface="Nunito"/>
                </a:rPr>
                <a:t>statistics</a:t>
              </a:r>
            </a:p>
            <a:p>
              <a:pPr marL="0" marR="0" lvl="0" indent="0" algn="ctr" defTabSz="914400" rtl="0" eaLnBrk="1" fontAlgn="auto" latinLnBrk="0" hangingPunct="1">
                <a:lnSpc>
                  <a:spcPct val="100000"/>
                </a:lnSpc>
                <a:spcBef>
                  <a:spcPts val="0"/>
                </a:spcBef>
                <a:spcAft>
                  <a:spcPts val="0"/>
                </a:spcAft>
                <a:buClr>
                  <a:srgbClr val="FF0000"/>
                </a:buClr>
                <a:buSzPct val="100000"/>
                <a:buFont typeface="Calibri"/>
                <a:buNone/>
                <a:tabLst/>
                <a:defRPr/>
              </a:pPr>
              <a:r>
                <a:rPr lang="es-US" sz="2000" b="1" dirty="0" smtClean="0">
                  <a:solidFill>
                    <a:schemeClr val="tx1"/>
                  </a:solidFill>
                  <a:latin typeface="Nunito"/>
                  <a:ea typeface="Nunito"/>
                  <a:cs typeface="Nunito"/>
                  <a:sym typeface="Nunito"/>
                </a:rPr>
                <a:t>Me Permite Trabajar con funciones estadisticas</a:t>
              </a:r>
              <a:endParaRPr kumimoji="0" lang="es-US" sz="2000" b="1" i="0" u="none" strike="noStrike" kern="0" cap="none" spc="0" normalizeH="0" baseline="0" noProof="0" dirty="0">
                <a:ln>
                  <a:noFill/>
                </a:ln>
                <a:solidFill>
                  <a:schemeClr val="tx1"/>
                </a:solidFill>
                <a:effectLst/>
                <a:uLnTx/>
                <a:uFillTx/>
                <a:latin typeface="Nunito"/>
                <a:ea typeface="Nunito"/>
                <a:cs typeface="Nunito"/>
                <a:sym typeface="Nunito"/>
              </a:endParaRPr>
            </a:p>
          </p:txBody>
        </p:sp>
        <p:sp>
          <p:nvSpPr>
            <p:cNvPr id="15" name="Google Shape;304;p22"/>
            <p:cNvSpPr txBox="1">
              <a:spLocks/>
            </p:cNvSpPr>
            <p:nvPr/>
          </p:nvSpPr>
          <p:spPr>
            <a:xfrm>
              <a:off x="5436784" y="4012017"/>
              <a:ext cx="4632250" cy="857693"/>
            </a:xfrm>
            <a:prstGeom prst="rect">
              <a:avLst/>
            </a:prstGeom>
            <a:noFill/>
            <a:ln>
              <a:noFill/>
            </a:ln>
          </p:spPr>
          <p:txBody>
            <a:bodyPr spcFirstLastPara="1" wrap="square" lIns="91425" tIns="45700" rIns="91425" bIns="45700" anchor="ctr" anchorCtr="0">
              <a:noAutofit/>
            </a:bodyPr>
            <a:lstStyle/>
            <a:p>
              <a:pPr algn="ctr">
                <a:buClr>
                  <a:srgbClr val="FF0000"/>
                </a:buClr>
                <a:buSzPct val="100000"/>
              </a:pPr>
              <a:r>
                <a:rPr lang="es-ES" sz="2000" b="1" dirty="0" smtClean="0">
                  <a:solidFill>
                    <a:schemeClr val="tx1"/>
                  </a:solidFill>
                  <a:latin typeface="Nunito"/>
                  <a:ea typeface="Nunito"/>
                  <a:cs typeface="Nunito"/>
                  <a:sym typeface="Nunito"/>
                </a:rPr>
                <a:t>datetime</a:t>
              </a:r>
            </a:p>
            <a:p>
              <a:pPr marL="0" marR="0" lvl="0" indent="0" algn="ctr" defTabSz="914400" rtl="0" eaLnBrk="1" fontAlgn="auto" latinLnBrk="0" hangingPunct="1">
                <a:lnSpc>
                  <a:spcPct val="100000"/>
                </a:lnSpc>
                <a:spcBef>
                  <a:spcPts val="0"/>
                </a:spcBef>
                <a:spcAft>
                  <a:spcPts val="0"/>
                </a:spcAft>
                <a:buClr>
                  <a:srgbClr val="FF0000"/>
                </a:buClr>
                <a:buSzPct val="100000"/>
                <a:buFont typeface="Calibri"/>
                <a:buNone/>
                <a:tabLst/>
                <a:defRPr/>
              </a:pPr>
              <a:r>
                <a:rPr lang="es-US" sz="2000" b="1" dirty="0" smtClean="0">
                  <a:solidFill>
                    <a:schemeClr val="tx1"/>
                  </a:solidFill>
                  <a:latin typeface="Nunito"/>
                  <a:ea typeface="Nunito"/>
                  <a:cs typeface="Nunito"/>
                  <a:sym typeface="Nunito"/>
                </a:rPr>
                <a:t>Me Permite Trabajar con funciones para fechas</a:t>
              </a:r>
              <a:endParaRPr kumimoji="0" lang="es-US" sz="2000" b="1" i="0" u="none" strike="noStrike" kern="0" cap="none" spc="0" normalizeH="0" baseline="0" noProof="0" dirty="0">
                <a:ln>
                  <a:noFill/>
                </a:ln>
                <a:solidFill>
                  <a:schemeClr val="tx1"/>
                </a:solidFill>
                <a:effectLst/>
                <a:uLnTx/>
                <a:uFillTx/>
                <a:latin typeface="Nunito"/>
                <a:ea typeface="Nunito"/>
                <a:cs typeface="Nunito"/>
                <a:sym typeface="Nunito"/>
              </a:endParaRPr>
            </a:p>
          </p:txBody>
        </p:sp>
        <p:sp>
          <p:nvSpPr>
            <p:cNvPr id="16" name="Google Shape;304;p22"/>
            <p:cNvSpPr txBox="1">
              <a:spLocks/>
            </p:cNvSpPr>
            <p:nvPr/>
          </p:nvSpPr>
          <p:spPr>
            <a:xfrm>
              <a:off x="6142077" y="5270203"/>
              <a:ext cx="4632250" cy="857693"/>
            </a:xfrm>
            <a:prstGeom prst="rect">
              <a:avLst/>
            </a:prstGeom>
            <a:noFill/>
            <a:ln>
              <a:noFill/>
            </a:ln>
          </p:spPr>
          <p:txBody>
            <a:bodyPr spcFirstLastPara="1" wrap="square" lIns="91425" tIns="45700" rIns="91425" bIns="45700" anchor="ctr" anchorCtr="0">
              <a:noAutofit/>
            </a:bodyPr>
            <a:lstStyle/>
            <a:p>
              <a:pPr algn="ctr">
                <a:buClr>
                  <a:srgbClr val="FF0000"/>
                </a:buClr>
                <a:buSzPct val="100000"/>
              </a:pPr>
              <a:r>
                <a:rPr lang="es-ES" sz="2000" b="1" dirty="0" smtClean="0">
                  <a:solidFill>
                    <a:schemeClr val="tx1"/>
                  </a:solidFill>
                  <a:latin typeface="Nunito"/>
                  <a:ea typeface="Nunito"/>
                  <a:cs typeface="Nunito"/>
                  <a:sym typeface="Nunito"/>
                </a:rPr>
                <a:t>csv</a:t>
              </a:r>
            </a:p>
            <a:p>
              <a:pPr marL="0" marR="0" lvl="0" indent="0" algn="ctr" defTabSz="914400" rtl="0" eaLnBrk="1" fontAlgn="auto" latinLnBrk="0" hangingPunct="1">
                <a:lnSpc>
                  <a:spcPct val="100000"/>
                </a:lnSpc>
                <a:spcBef>
                  <a:spcPts val="0"/>
                </a:spcBef>
                <a:spcAft>
                  <a:spcPts val="0"/>
                </a:spcAft>
                <a:buClr>
                  <a:srgbClr val="FF0000"/>
                </a:buClr>
                <a:buSzPct val="100000"/>
                <a:buFont typeface="Calibri"/>
                <a:buNone/>
                <a:tabLst/>
                <a:defRPr/>
              </a:pPr>
              <a:r>
                <a:rPr lang="es-US" sz="2000" b="1" dirty="0" smtClean="0">
                  <a:solidFill>
                    <a:schemeClr val="tx1"/>
                  </a:solidFill>
                  <a:latin typeface="Nunito"/>
                  <a:ea typeface="Nunito"/>
                  <a:cs typeface="Nunito"/>
                  <a:sym typeface="Nunito"/>
                </a:rPr>
                <a:t>Me Permite Trabajar con archivos de formato csv</a:t>
              </a:r>
              <a:endParaRPr kumimoji="0" lang="es-US" sz="2000" b="1" i="0" u="none" strike="noStrike" kern="0" cap="none" spc="0" normalizeH="0" baseline="0" noProof="0" dirty="0">
                <a:ln>
                  <a:noFill/>
                </a:ln>
                <a:solidFill>
                  <a:schemeClr val="tx1"/>
                </a:solidFill>
                <a:effectLst/>
                <a:uLnTx/>
                <a:uFillTx/>
                <a:latin typeface="Nunito"/>
                <a:ea typeface="Nunito"/>
                <a:cs typeface="Nunito"/>
                <a:sym typeface="Nunito"/>
              </a:endParaRPr>
            </a:p>
          </p:txBody>
        </p:sp>
      </p:grpSp>
      <p:pic>
        <p:nvPicPr>
          <p:cNvPr id="18" name="17 Imagen" descr="pngegg (7).png"/>
          <p:cNvPicPr>
            <a:picLocks noChangeAspect="1"/>
          </p:cNvPicPr>
          <p:nvPr/>
        </p:nvPicPr>
        <p:blipFill>
          <a:blip r:embed="rId4"/>
          <a:stretch>
            <a:fillRect/>
          </a:stretch>
        </p:blipFill>
        <p:spPr>
          <a:xfrm>
            <a:off x="515111" y="4028382"/>
            <a:ext cx="1682890" cy="203308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smtClean="0">
                <a:solidFill>
                  <a:schemeClr val="lt1"/>
                </a:solidFill>
                <a:latin typeface="Nunito Black"/>
                <a:ea typeface="Nunito Black"/>
                <a:cs typeface="Nunito Black"/>
                <a:sym typeface="Nunito Black"/>
              </a:rPr>
              <a:t>Clase </a:t>
            </a:r>
            <a:r>
              <a:rPr lang="es-US" sz="8200" dirty="0">
                <a:solidFill>
                  <a:srgbClr val="47FC97"/>
                </a:solidFill>
                <a:latin typeface="Nunito Black"/>
                <a:ea typeface="Nunito Black"/>
                <a:cs typeface="Nunito Black"/>
                <a:sym typeface="Nunito Black"/>
              </a:rPr>
              <a:t>01</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3660600" y="3869019"/>
            <a:ext cx="4870800" cy="569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3600" b="1" dirty="0" err="1">
                <a:solidFill>
                  <a:schemeClr val="lt1"/>
                </a:solidFill>
                <a:latin typeface="Caveat"/>
                <a:ea typeface="Caveat"/>
                <a:cs typeface="Caveat"/>
                <a:sym typeface="Caveat"/>
              </a:rPr>
              <a:t>Intro</a:t>
            </a:r>
            <a:r>
              <a:rPr lang="es-US" sz="3600" b="1" dirty="0">
                <a:solidFill>
                  <a:schemeClr val="lt1"/>
                </a:solidFill>
                <a:latin typeface="Caveat"/>
                <a:ea typeface="Caveat"/>
                <a:cs typeface="Caveat"/>
                <a:sym typeface="Caveat"/>
              </a:rPr>
              <a:t>, </a:t>
            </a:r>
            <a:r>
              <a:rPr lang="es-US" sz="3600" b="1" dirty="0" err="1">
                <a:solidFill>
                  <a:schemeClr val="lt1"/>
                </a:solidFill>
                <a:latin typeface="Caveat"/>
                <a:ea typeface="Caveat"/>
                <a:cs typeface="Caveat"/>
                <a:sym typeface="Caveat"/>
              </a:rPr>
              <a:t>setup</a:t>
            </a:r>
            <a:r>
              <a:rPr lang="es-US" sz="3600" b="1" dirty="0">
                <a:solidFill>
                  <a:schemeClr val="lt1"/>
                </a:solidFill>
                <a:latin typeface="Caveat"/>
                <a:ea typeface="Caveat"/>
                <a:cs typeface="Caveat"/>
                <a:sym typeface="Caveat"/>
              </a:rPr>
              <a:t> and </a:t>
            </a:r>
            <a:r>
              <a:rPr lang="es-US" sz="3600" b="1" dirty="0" err="1">
                <a:solidFill>
                  <a:schemeClr val="lt1"/>
                </a:solidFill>
                <a:latin typeface="Caveat"/>
                <a:ea typeface="Caveat"/>
                <a:cs typeface="Caveat"/>
                <a:sym typeface="Caveat"/>
              </a:rPr>
              <a:t>python</a:t>
            </a:r>
            <a:endParaRPr sz="3600" b="1">
              <a:solidFill>
                <a:schemeClr val="lt1"/>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grpSp>
        <p:nvGrpSpPr>
          <p:cNvPr id="12" name="11 Grupo"/>
          <p:cNvGrpSpPr/>
          <p:nvPr/>
        </p:nvGrpSpPr>
        <p:grpSpPr>
          <a:xfrm>
            <a:off x="294170" y="0"/>
            <a:ext cx="11897830" cy="6145618"/>
            <a:chOff x="294170" y="0"/>
            <a:chExt cx="11897830" cy="6145618"/>
          </a:xfrm>
        </p:grpSpPr>
        <p:pic>
          <p:nvPicPr>
            <p:cNvPr id="8" name="7 Imagen" descr="pngegg.png"/>
            <p:cNvPicPr>
              <a:picLocks noChangeAspect="1"/>
            </p:cNvPicPr>
            <p:nvPr/>
          </p:nvPicPr>
          <p:blipFill>
            <a:blip r:embed="rId3"/>
            <a:stretch>
              <a:fillRect/>
            </a:stretch>
          </p:blipFill>
          <p:spPr>
            <a:xfrm>
              <a:off x="294170" y="0"/>
              <a:ext cx="11897830" cy="6145618"/>
            </a:xfrm>
            <a:prstGeom prst="rect">
              <a:avLst/>
            </a:prstGeom>
          </p:spPr>
        </p:pic>
        <p:pic>
          <p:nvPicPr>
            <p:cNvPr id="4098" name="Picture 2"/>
            <p:cNvPicPr>
              <a:picLocks noChangeAspect="1" noChangeArrowheads="1"/>
            </p:cNvPicPr>
            <p:nvPr/>
          </p:nvPicPr>
          <p:blipFill>
            <a:blip r:embed="rId4"/>
            <a:srcRect/>
            <a:stretch>
              <a:fillRect/>
            </a:stretch>
          </p:blipFill>
          <p:spPr bwMode="auto">
            <a:xfrm>
              <a:off x="1711842" y="328939"/>
              <a:ext cx="9207796" cy="4615201"/>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04</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3600" b="1" dirty="0" smtClean="0">
                <a:solidFill>
                  <a:schemeClr val="lt1"/>
                </a:solidFill>
                <a:latin typeface="Caveat"/>
                <a:ea typeface="Caveat"/>
                <a:cs typeface="Caveat"/>
                <a:sym typeface="Caveat"/>
              </a:rPr>
              <a:t>Programación orientada a Objetos</a:t>
            </a:r>
            <a:endParaRPr sz="3600" b="1">
              <a:solidFill>
                <a:schemeClr val="lt1"/>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pngegg (15).png"/>
          <p:cNvPicPr>
            <a:picLocks noChangeAspect="1"/>
          </p:cNvPicPr>
          <p:nvPr/>
        </p:nvPicPr>
        <p:blipFill>
          <a:blip r:embed="rId2"/>
          <a:stretch>
            <a:fillRect/>
          </a:stretch>
        </p:blipFill>
        <p:spPr>
          <a:xfrm>
            <a:off x="2033081" y="0"/>
            <a:ext cx="8035047" cy="6858000"/>
          </a:xfrm>
          <a:prstGeom prst="rect">
            <a:avLst/>
          </a:prstGeom>
        </p:spPr>
      </p:pic>
      <p:sp>
        <p:nvSpPr>
          <p:cNvPr id="2" name="1 Título"/>
          <p:cNvSpPr>
            <a:spLocks noGrp="1"/>
          </p:cNvSpPr>
          <p:nvPr>
            <p:ph type="title"/>
          </p:nvPr>
        </p:nvSpPr>
        <p:spPr/>
        <p:txBody>
          <a:bodyPr/>
          <a:lstStyle/>
          <a:p>
            <a:r>
              <a:rPr lang="es-US" dirty="0" smtClean="0">
                <a:latin typeface="Nunito Black" charset="0"/>
              </a:rPr>
              <a:t>POO</a:t>
            </a:r>
            <a:endParaRPr lang="es-ES" dirty="0">
              <a:latin typeface="Nunito Black" charset="0"/>
            </a:endParaRPr>
          </a:p>
        </p:txBody>
      </p:sp>
      <p:sp>
        <p:nvSpPr>
          <p:cNvPr id="3" name="2 Marcador de texto"/>
          <p:cNvSpPr>
            <a:spLocks noGrp="1"/>
          </p:cNvSpPr>
          <p:nvPr>
            <p:ph type="body" idx="1"/>
          </p:nvPr>
        </p:nvSpPr>
        <p:spPr>
          <a:xfrm>
            <a:off x="2519917" y="1128297"/>
            <a:ext cx="6772939" cy="5091750"/>
          </a:xfrm>
        </p:spPr>
        <p:txBody>
          <a:bodyPr>
            <a:normAutofit lnSpcReduction="10000"/>
          </a:bodyPr>
          <a:lstStyle/>
          <a:p>
            <a:r>
              <a:rPr lang="es-ES" sz="2800" dirty="0" smtClean="0"/>
              <a:t>El segundo paradigma que vamos a aprender una vez dominada la programación estructurada es la programación orientada a objetos. Donde aprenderemos a fusionar ambos paradigmas para trabajar con </a:t>
            </a:r>
            <a:r>
              <a:rPr lang="es-ES" sz="2800" b="1" dirty="0" smtClean="0"/>
              <a:t>clases en </a:t>
            </a:r>
            <a:r>
              <a:rPr lang="es-ES" sz="2800" b="1" dirty="0" err="1" smtClean="0"/>
              <a:t>python</a:t>
            </a:r>
            <a:r>
              <a:rPr lang="es-ES" sz="2800" dirty="0" smtClean="0"/>
              <a:t>.</a:t>
            </a:r>
          </a:p>
          <a:p>
            <a:r>
              <a:rPr lang="es-ES" sz="2800" dirty="0" smtClean="0"/>
              <a:t>Python es un lenguaje de programación orientado a objetos. Todo en Python es un objeto, con sus propiedades y métodos. Un número, cadena, lista, diccionario, </a:t>
            </a:r>
            <a:r>
              <a:rPr lang="es-ES" sz="2800" dirty="0" err="1" smtClean="0"/>
              <a:t>tupla</a:t>
            </a:r>
            <a:r>
              <a:rPr lang="es-ES" sz="2800" dirty="0" smtClean="0"/>
              <a:t>, conjunto, </a:t>
            </a:r>
            <a:r>
              <a:rPr lang="es-ES" sz="2800" dirty="0" err="1" smtClean="0"/>
              <a:t>etc</a:t>
            </a:r>
            <a:endParaRPr lang="es-ES" sz="2800" dirty="0">
              <a:latin typeface="Nunito" charset="0"/>
            </a:endParaRPr>
          </a:p>
        </p:txBody>
      </p:sp>
      <p:pic>
        <p:nvPicPr>
          <p:cNvPr id="4" name="Google Shape;203;p10"/>
          <p:cNvPicPr preferRelativeResize="0"/>
          <p:nvPr/>
        </p:nvPicPr>
        <p:blipFill>
          <a:blip r:embed="rId3">
            <a:alphaModFix/>
          </a:blip>
          <a:stretch>
            <a:fillRect/>
          </a:stretch>
        </p:blipFill>
        <p:spPr>
          <a:xfrm>
            <a:off x="10434949" y="4117797"/>
            <a:ext cx="1582275" cy="2511550"/>
          </a:xfrm>
          <a:prstGeom prst="rect">
            <a:avLst/>
          </a:prstGeom>
          <a:noFill/>
          <a:ln>
            <a:noFill/>
          </a:ln>
        </p:spPr>
      </p:pic>
      <p:pic>
        <p:nvPicPr>
          <p:cNvPr id="6" name="5 Imagen" descr="pngegg (7).png"/>
          <p:cNvPicPr>
            <a:picLocks noChangeAspect="1"/>
          </p:cNvPicPr>
          <p:nvPr/>
        </p:nvPicPr>
        <p:blipFill>
          <a:blip r:embed="rId4"/>
          <a:stretch>
            <a:fillRect/>
          </a:stretch>
        </p:blipFill>
        <p:spPr>
          <a:xfrm>
            <a:off x="164237" y="4357991"/>
            <a:ext cx="1682890" cy="2033081"/>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La imagen muestra un patrón Persona y una serie de personas reales que se crean a partir de éste"/>
          <p:cNvPicPr>
            <a:picLocks noChangeAspect="1" noChangeArrowheads="1"/>
          </p:cNvPicPr>
          <p:nvPr/>
        </p:nvPicPr>
        <p:blipFill>
          <a:blip r:embed="rId2"/>
          <a:srcRect/>
          <a:stretch>
            <a:fillRect/>
          </a:stretch>
        </p:blipFill>
        <p:spPr bwMode="auto">
          <a:xfrm>
            <a:off x="2601062" y="0"/>
            <a:ext cx="7292045" cy="6103090"/>
          </a:xfrm>
          <a:prstGeom prst="rect">
            <a:avLst/>
          </a:prstGeom>
          <a:noFill/>
        </p:spPr>
      </p:pic>
      <p:pic>
        <p:nvPicPr>
          <p:cNvPr id="6" name="Google Shape;286;p19"/>
          <p:cNvPicPr preferRelativeResize="0"/>
          <p:nvPr/>
        </p:nvPicPr>
        <p:blipFill rotWithShape="1">
          <a:blip r:embed="rId3">
            <a:alphaModFix/>
          </a:blip>
          <a:srcRect/>
          <a:stretch/>
        </p:blipFill>
        <p:spPr>
          <a:xfrm>
            <a:off x="0" y="5786176"/>
            <a:ext cx="12192000" cy="10718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pic>
        <p:nvPicPr>
          <p:cNvPr id="113666" name="Picture 2" descr="Programación Orientada a Objetos"/>
          <p:cNvPicPr>
            <a:picLocks noChangeAspect="1" noChangeArrowheads="1"/>
          </p:cNvPicPr>
          <p:nvPr/>
        </p:nvPicPr>
        <p:blipFill>
          <a:blip r:embed="rId3"/>
          <a:srcRect b="11754"/>
          <a:stretch>
            <a:fillRect/>
          </a:stretch>
        </p:blipFill>
        <p:spPr bwMode="auto">
          <a:xfrm>
            <a:off x="1143620" y="0"/>
            <a:ext cx="9616529" cy="5600912"/>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sp>
        <p:nvSpPr>
          <p:cNvPr id="115714" name="AutoShape 2" descr="Atributos y métodos del objeto tarjeta de crédit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15716" name="AutoShape 4" descr="Atributos y métodos del objeto tarjeta de crédit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15718" name="AutoShape 6" descr="Atributos y métodos del objeto tarjeta de crédit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15719" name="Picture 7"/>
          <p:cNvPicPr>
            <a:picLocks noChangeAspect="1" noChangeArrowheads="1"/>
          </p:cNvPicPr>
          <p:nvPr/>
        </p:nvPicPr>
        <p:blipFill>
          <a:blip r:embed="rId3"/>
          <a:srcRect/>
          <a:stretch>
            <a:fillRect/>
          </a:stretch>
        </p:blipFill>
        <p:spPr bwMode="auto">
          <a:xfrm>
            <a:off x="1368389" y="-1"/>
            <a:ext cx="9179109" cy="5758631"/>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05</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3600" b="1" dirty="0" smtClean="0">
                <a:solidFill>
                  <a:schemeClr val="lt1"/>
                </a:solidFill>
                <a:latin typeface="Caveat"/>
                <a:ea typeface="Caveat"/>
                <a:cs typeface="Caveat"/>
                <a:sym typeface="Caveat"/>
              </a:rPr>
              <a:t>Flask , Base de datos</a:t>
            </a:r>
            <a:endParaRPr sz="3600" b="1">
              <a:solidFill>
                <a:schemeClr val="lt1"/>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pngegg (15).png"/>
          <p:cNvPicPr>
            <a:picLocks noChangeAspect="1"/>
          </p:cNvPicPr>
          <p:nvPr/>
        </p:nvPicPr>
        <p:blipFill>
          <a:blip r:embed="rId2"/>
          <a:stretch>
            <a:fillRect/>
          </a:stretch>
        </p:blipFill>
        <p:spPr>
          <a:xfrm>
            <a:off x="2033081" y="0"/>
            <a:ext cx="8035047" cy="6858000"/>
          </a:xfrm>
          <a:prstGeom prst="rect">
            <a:avLst/>
          </a:prstGeom>
        </p:spPr>
      </p:pic>
      <p:sp>
        <p:nvSpPr>
          <p:cNvPr id="2" name="1 Título"/>
          <p:cNvSpPr>
            <a:spLocks noGrp="1"/>
          </p:cNvSpPr>
          <p:nvPr>
            <p:ph type="title"/>
          </p:nvPr>
        </p:nvSpPr>
        <p:spPr/>
        <p:txBody>
          <a:bodyPr/>
          <a:lstStyle/>
          <a:p>
            <a:r>
              <a:rPr lang="es-US" dirty="0" smtClean="0">
                <a:latin typeface="Nunito Black" charset="0"/>
              </a:rPr>
              <a:t>FLASK</a:t>
            </a:r>
            <a:endParaRPr lang="es-ES" dirty="0">
              <a:latin typeface="Nunito Black" charset="0"/>
            </a:endParaRPr>
          </a:p>
        </p:txBody>
      </p:sp>
      <p:sp>
        <p:nvSpPr>
          <p:cNvPr id="3" name="2 Marcador de texto"/>
          <p:cNvSpPr>
            <a:spLocks noGrp="1"/>
          </p:cNvSpPr>
          <p:nvPr>
            <p:ph type="body" idx="1"/>
          </p:nvPr>
        </p:nvSpPr>
        <p:spPr>
          <a:xfrm>
            <a:off x="2519917" y="1128297"/>
            <a:ext cx="6772939" cy="5091750"/>
          </a:xfrm>
        </p:spPr>
        <p:txBody>
          <a:bodyPr>
            <a:normAutofit fontScale="92500" lnSpcReduction="20000"/>
          </a:bodyPr>
          <a:lstStyle/>
          <a:p>
            <a:pPr algn="just"/>
            <a:r>
              <a:rPr lang="es-ES" sz="2800" dirty="0" smtClean="0">
                <a:latin typeface="Nunito" charset="0"/>
              </a:rPr>
              <a:t>Es un </a:t>
            </a:r>
            <a:r>
              <a:rPr lang="es-ES" sz="2800" dirty="0" err="1" smtClean="0">
                <a:latin typeface="Nunito" charset="0"/>
              </a:rPr>
              <a:t>MicroFramework</a:t>
            </a:r>
            <a:r>
              <a:rPr lang="es-ES" sz="2800" dirty="0" smtClean="0">
                <a:latin typeface="Nunito" charset="0"/>
              </a:rPr>
              <a:t> que permite desarrollar aplicaciones web de forma sencilla, está especialmente guiado para desarrollo web fácil y rápido con Python. Una de sus características a destacar es el potencial de instalar extensiones o complementos acorde al tipo de proyecto que desarrollarás. Sólo instalas las funcionalidades que en realidad vayas a </a:t>
            </a:r>
            <a:r>
              <a:rPr lang="es-ES" sz="2800" dirty="0" err="1" smtClean="0">
                <a:latin typeface="Nunito" charset="0"/>
              </a:rPr>
              <a:t>utilizar.Python</a:t>
            </a:r>
            <a:r>
              <a:rPr lang="es-ES" sz="2800" dirty="0" smtClean="0">
                <a:latin typeface="Nunito" charset="0"/>
              </a:rPr>
              <a:t> es un lenguaje de programación orientado a objetos. Todo en Python es un objeto, con sus propiedades y métodos. Un número, cadena, lista, diccionario, </a:t>
            </a:r>
            <a:r>
              <a:rPr lang="es-ES" sz="2800" dirty="0" err="1" smtClean="0">
                <a:latin typeface="Nunito" charset="0"/>
              </a:rPr>
              <a:t>tupla</a:t>
            </a:r>
            <a:r>
              <a:rPr lang="es-ES" sz="2800" dirty="0" smtClean="0">
                <a:latin typeface="Nunito" charset="0"/>
              </a:rPr>
              <a:t>, conjunto, </a:t>
            </a:r>
            <a:r>
              <a:rPr lang="es-ES" sz="2800" dirty="0" err="1" smtClean="0">
                <a:latin typeface="Nunito" charset="0"/>
              </a:rPr>
              <a:t>etc</a:t>
            </a:r>
            <a:endParaRPr lang="es-ES" sz="2800" dirty="0">
              <a:latin typeface="Nunito" charset="0"/>
            </a:endParaRPr>
          </a:p>
        </p:txBody>
      </p:sp>
      <p:pic>
        <p:nvPicPr>
          <p:cNvPr id="4" name="Google Shape;203;p10"/>
          <p:cNvPicPr preferRelativeResize="0"/>
          <p:nvPr/>
        </p:nvPicPr>
        <p:blipFill>
          <a:blip r:embed="rId3">
            <a:alphaModFix/>
          </a:blip>
          <a:stretch>
            <a:fillRect/>
          </a:stretch>
        </p:blipFill>
        <p:spPr>
          <a:xfrm>
            <a:off x="10434949" y="4117797"/>
            <a:ext cx="1582275" cy="2511550"/>
          </a:xfrm>
          <a:prstGeom prst="rect">
            <a:avLst/>
          </a:prstGeom>
          <a:noFill/>
          <a:ln>
            <a:noFill/>
          </a:ln>
        </p:spPr>
      </p:pic>
      <p:pic>
        <p:nvPicPr>
          <p:cNvPr id="6" name="5 Imagen" descr="pngegg (7).png"/>
          <p:cNvPicPr>
            <a:picLocks noChangeAspect="1"/>
          </p:cNvPicPr>
          <p:nvPr/>
        </p:nvPicPr>
        <p:blipFill>
          <a:blip r:embed="rId4"/>
          <a:stretch>
            <a:fillRect/>
          </a:stretch>
        </p:blipFill>
        <p:spPr>
          <a:xfrm>
            <a:off x="164237" y="4357991"/>
            <a:ext cx="1682890" cy="2033081"/>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86;p19"/>
          <p:cNvPicPr preferRelativeResize="0"/>
          <p:nvPr/>
        </p:nvPicPr>
        <p:blipFill rotWithShape="1">
          <a:blip r:embed="rId2">
            <a:alphaModFix/>
          </a:blip>
          <a:srcRect/>
          <a:stretch/>
        </p:blipFill>
        <p:spPr>
          <a:xfrm>
            <a:off x="0" y="5786176"/>
            <a:ext cx="12192000" cy="1071824"/>
          </a:xfrm>
          <a:prstGeom prst="rect">
            <a:avLst/>
          </a:prstGeom>
          <a:noFill/>
          <a:ln>
            <a:noFill/>
          </a:ln>
        </p:spPr>
      </p:pic>
      <p:grpSp>
        <p:nvGrpSpPr>
          <p:cNvPr id="7" name="6 Grupo"/>
          <p:cNvGrpSpPr/>
          <p:nvPr/>
        </p:nvGrpSpPr>
        <p:grpSpPr>
          <a:xfrm>
            <a:off x="1134142" y="63798"/>
            <a:ext cx="9668537" cy="6145618"/>
            <a:chOff x="294170" y="0"/>
            <a:chExt cx="9668537" cy="6145618"/>
          </a:xfrm>
        </p:grpSpPr>
        <p:pic>
          <p:nvPicPr>
            <p:cNvPr id="8" name="7 Imagen" descr="pngegg.png"/>
            <p:cNvPicPr>
              <a:picLocks noChangeAspect="1"/>
            </p:cNvPicPr>
            <p:nvPr/>
          </p:nvPicPr>
          <p:blipFill>
            <a:blip r:embed="rId3"/>
            <a:stretch>
              <a:fillRect/>
            </a:stretch>
          </p:blipFill>
          <p:spPr>
            <a:xfrm>
              <a:off x="294170" y="0"/>
              <a:ext cx="9668537" cy="6145618"/>
            </a:xfrm>
            <a:prstGeom prst="rect">
              <a:avLst/>
            </a:prstGeom>
          </p:spPr>
        </p:pic>
        <p:pic>
          <p:nvPicPr>
            <p:cNvPr id="1026" name="Picture 2"/>
            <p:cNvPicPr>
              <a:picLocks noChangeAspect="1" noChangeArrowheads="1"/>
            </p:cNvPicPr>
            <p:nvPr/>
          </p:nvPicPr>
          <p:blipFill>
            <a:blip r:embed="rId4"/>
            <a:srcRect/>
            <a:stretch>
              <a:fillRect/>
            </a:stretch>
          </p:blipFill>
          <p:spPr bwMode="auto">
            <a:xfrm>
              <a:off x="1430152" y="326139"/>
              <a:ext cx="7373605" cy="4766857"/>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41" name="Google Shape;341;p26"/>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6" name="5 Imagen" descr="pngegg (7).png"/>
          <p:cNvPicPr>
            <a:picLocks noChangeAspect="1"/>
          </p:cNvPicPr>
          <p:nvPr/>
        </p:nvPicPr>
        <p:blipFill>
          <a:blip r:embed="rId4"/>
          <a:stretch>
            <a:fillRect/>
          </a:stretch>
        </p:blipFill>
        <p:spPr>
          <a:xfrm>
            <a:off x="290697" y="4426084"/>
            <a:ext cx="1682890" cy="2033081"/>
          </a:xfrm>
          <a:prstGeom prst="rect">
            <a:avLst/>
          </a:prstGeom>
        </p:spPr>
      </p:pic>
      <p:sp>
        <p:nvSpPr>
          <p:cNvPr id="23" name="Google Shape;304;p22"/>
          <p:cNvSpPr txBox="1">
            <a:spLocks noGrp="1"/>
          </p:cNvSpPr>
          <p:nvPr>
            <p:ph type="title"/>
          </p:nvPr>
        </p:nvSpPr>
        <p:spPr>
          <a:xfrm>
            <a:off x="-363168" y="1899158"/>
            <a:ext cx="3038273" cy="1143000"/>
          </a:xfrm>
          <a:prstGeom prst="rect">
            <a:avLst/>
          </a:prstGeom>
          <a:noFill/>
          <a:ln>
            <a:noFill/>
          </a:ln>
        </p:spPr>
        <p:txBody>
          <a:bodyPr spcFirstLastPara="1" wrap="square" lIns="91425" tIns="45700" rIns="91425" bIns="45700" anchor="ctr" anchorCtr="0">
            <a:normAutofit/>
          </a:bodyPr>
          <a:lstStyle/>
          <a:p>
            <a:pPr>
              <a:buClr>
                <a:srgbClr val="FF0000"/>
              </a:buClr>
              <a:buSzPct val="100000"/>
            </a:pPr>
            <a:r>
              <a:rPr lang="es-US" sz="2400" b="1" dirty="0" smtClean="0">
                <a:latin typeface="Nunito"/>
                <a:ea typeface="Nunito"/>
                <a:cs typeface="Nunito"/>
                <a:sym typeface="Nunito"/>
              </a:rPr>
              <a:t>Ventajas</a:t>
            </a:r>
            <a:endParaRPr lang="es-US" sz="2400" b="1" dirty="0">
              <a:latin typeface="Nunito"/>
              <a:ea typeface="Nunito"/>
              <a:cs typeface="Nunito"/>
              <a:sym typeface="Nunito"/>
            </a:endParaRPr>
          </a:p>
        </p:txBody>
      </p:sp>
      <p:pic>
        <p:nvPicPr>
          <p:cNvPr id="24" name="Google Shape;203;p10"/>
          <p:cNvPicPr preferRelativeResize="0"/>
          <p:nvPr/>
        </p:nvPicPr>
        <p:blipFill>
          <a:blip r:embed="rId5">
            <a:alphaModFix/>
          </a:blip>
          <a:stretch>
            <a:fillRect/>
          </a:stretch>
        </p:blipFill>
        <p:spPr>
          <a:xfrm>
            <a:off x="10912830" y="3769419"/>
            <a:ext cx="1092741" cy="1869524"/>
          </a:xfrm>
          <a:prstGeom prst="rect">
            <a:avLst/>
          </a:prstGeom>
          <a:noFill/>
          <a:ln>
            <a:noFill/>
          </a:ln>
        </p:spPr>
      </p:pic>
      <p:grpSp>
        <p:nvGrpSpPr>
          <p:cNvPr id="2" name="25 Grupo"/>
          <p:cNvGrpSpPr/>
          <p:nvPr/>
        </p:nvGrpSpPr>
        <p:grpSpPr>
          <a:xfrm>
            <a:off x="2130251" y="0"/>
            <a:ext cx="9395207" cy="6096663"/>
            <a:chOff x="2130251" y="0"/>
            <a:chExt cx="9395207" cy="6096663"/>
          </a:xfrm>
        </p:grpSpPr>
        <p:grpSp>
          <p:nvGrpSpPr>
            <p:cNvPr id="3" name="21 Grupo"/>
            <p:cNvGrpSpPr/>
            <p:nvPr/>
          </p:nvGrpSpPr>
          <p:grpSpPr>
            <a:xfrm>
              <a:off x="2130251" y="0"/>
              <a:ext cx="9395207" cy="6096663"/>
              <a:chOff x="3285810" y="0"/>
              <a:chExt cx="7787474" cy="6096663"/>
            </a:xfrm>
          </p:grpSpPr>
          <p:pic>
            <p:nvPicPr>
              <p:cNvPr id="15" name="14 Imagen" descr="pngegg (22).png"/>
              <p:cNvPicPr>
                <a:picLocks noChangeAspect="1"/>
              </p:cNvPicPr>
              <p:nvPr/>
            </p:nvPicPr>
            <p:blipFill>
              <a:blip r:embed="rId6"/>
              <a:stretch>
                <a:fillRect/>
              </a:stretch>
            </p:blipFill>
            <p:spPr>
              <a:xfrm>
                <a:off x="3285810" y="0"/>
                <a:ext cx="7787474" cy="6096663"/>
              </a:xfrm>
              <a:prstGeom prst="rect">
                <a:avLst/>
              </a:prstGeom>
            </p:spPr>
          </p:pic>
          <p:sp>
            <p:nvSpPr>
              <p:cNvPr id="16" name="15 Rectángulo"/>
              <p:cNvSpPr/>
              <p:nvPr/>
            </p:nvSpPr>
            <p:spPr>
              <a:xfrm>
                <a:off x="4382846" y="1151548"/>
                <a:ext cx="6015803" cy="707886"/>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De una manera sencilla se puede correr un servidor web para ir viendo los resultados que se van obteniendo.</a:t>
                </a:r>
              </a:p>
            </p:txBody>
          </p:sp>
          <p:sp>
            <p:nvSpPr>
              <p:cNvPr id="17" name="16 Rectángulo"/>
              <p:cNvSpPr/>
              <p:nvPr/>
            </p:nvSpPr>
            <p:spPr>
              <a:xfrm>
                <a:off x="4322384" y="299176"/>
                <a:ext cx="5251708" cy="707886"/>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Para desarrollar una </a:t>
                </a:r>
                <a:r>
                  <a:rPr lang="es-ES" sz="2000" dirty="0" err="1" smtClean="0">
                    <a:solidFill>
                      <a:schemeClr val="bg1"/>
                    </a:solidFill>
                    <a:latin typeface="Nunito Black" charset="0"/>
                  </a:rPr>
                  <a:t>App</a:t>
                </a:r>
                <a:r>
                  <a:rPr lang="es-ES" sz="2000" dirty="0" smtClean="0">
                    <a:solidFill>
                      <a:schemeClr val="bg1"/>
                    </a:solidFill>
                    <a:latin typeface="Nunito Black" charset="0"/>
                  </a:rPr>
                  <a:t> básica o que se quiera desarrollar de una forma ágil y rápida</a:t>
                </a:r>
              </a:p>
            </p:txBody>
          </p:sp>
          <p:sp>
            <p:nvSpPr>
              <p:cNvPr id="20" name="19 Rectángulo"/>
              <p:cNvSpPr/>
              <p:nvPr/>
            </p:nvSpPr>
            <p:spPr>
              <a:xfrm>
                <a:off x="4319156" y="4099727"/>
                <a:ext cx="5688036" cy="400110"/>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Se pueden usar sesiones</a:t>
                </a:r>
              </a:p>
            </p:txBody>
          </p:sp>
          <p:sp>
            <p:nvSpPr>
              <p:cNvPr id="21" name="20 Rectángulo"/>
              <p:cNvSpPr/>
              <p:nvPr/>
            </p:nvSpPr>
            <p:spPr>
              <a:xfrm>
                <a:off x="4414167" y="4989434"/>
                <a:ext cx="6109414" cy="707886"/>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Sirve para construir servicios web (como </a:t>
                </a:r>
                <a:r>
                  <a:rPr lang="es-ES" sz="2000" dirty="0" err="1" smtClean="0">
                    <a:solidFill>
                      <a:schemeClr val="bg1"/>
                    </a:solidFill>
                    <a:latin typeface="Nunito Black" charset="0"/>
                  </a:rPr>
                  <a:t>APIs</a:t>
                </a:r>
                <a:r>
                  <a:rPr lang="es-ES" sz="2000" dirty="0" smtClean="0">
                    <a:solidFill>
                      <a:schemeClr val="bg1"/>
                    </a:solidFill>
                    <a:latin typeface="Nunito Black" charset="0"/>
                  </a:rPr>
                  <a:t> REST) o aplicaciones de contenido estático.</a:t>
                </a:r>
              </a:p>
            </p:txBody>
          </p:sp>
        </p:grpSp>
        <p:sp>
          <p:nvSpPr>
            <p:cNvPr id="22" name="21 Rectángulo"/>
            <p:cNvSpPr/>
            <p:nvPr/>
          </p:nvSpPr>
          <p:spPr>
            <a:xfrm>
              <a:off x="3488867" y="2184271"/>
              <a:ext cx="6486217" cy="400110"/>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Buen Manejo de Rutas</a:t>
              </a:r>
            </a:p>
          </p:txBody>
        </p:sp>
        <p:sp>
          <p:nvSpPr>
            <p:cNvPr id="25" name="24 Rectángulo"/>
            <p:cNvSpPr/>
            <p:nvPr/>
          </p:nvSpPr>
          <p:spPr>
            <a:xfrm>
              <a:off x="3520686" y="3140539"/>
              <a:ext cx="7401872" cy="400110"/>
            </a:xfrm>
            <a:prstGeom prst="rect">
              <a:avLst/>
            </a:prstGeom>
          </p:spPr>
          <p:txBody>
            <a:bodyPr wrap="square">
              <a:spAutoFit/>
            </a:bodyPr>
            <a:lstStyle/>
            <a:p>
              <a:pPr marL="342900" lvl="1" indent="-342900">
                <a:buClr>
                  <a:schemeClr val="dk1"/>
                </a:buClr>
                <a:buSzPct val="100000"/>
              </a:pPr>
              <a:r>
                <a:rPr lang="es-ES" sz="2000" dirty="0" smtClean="0">
                  <a:solidFill>
                    <a:schemeClr val="bg1"/>
                  </a:solidFill>
                  <a:latin typeface="Nunito Black" charset="0"/>
                </a:rPr>
                <a:t>Soporta de manera nativa el uso de cookies seguras</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
          <p:cNvSpPr txBox="1">
            <a:spLocks noGrp="1"/>
          </p:cNvSpPr>
          <p:nvPr>
            <p:ph type="ctrTitle"/>
          </p:nvPr>
        </p:nvSpPr>
        <p:spPr>
          <a:xfrm>
            <a:off x="-436090" y="1237814"/>
            <a:ext cx="37338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400"/>
              <a:buFont typeface="Arial"/>
              <a:buNone/>
            </a:pPr>
            <a:r>
              <a:rPr lang="es-US" sz="5400" b="1" dirty="0" smtClean="0">
                <a:latin typeface="Nunito"/>
                <a:ea typeface="Nunito"/>
                <a:cs typeface="Nunito"/>
                <a:sym typeface="Arial"/>
              </a:rPr>
              <a:t>Temario</a:t>
            </a:r>
            <a:endParaRPr lang="es-US" sz="4000" b="1" dirty="0">
              <a:latin typeface="Nunito"/>
              <a:ea typeface="Nunito"/>
              <a:cs typeface="Nunito"/>
              <a:sym typeface="Arial"/>
            </a:endParaRPr>
          </a:p>
        </p:txBody>
      </p:sp>
      <p:sp>
        <p:nvSpPr>
          <p:cNvPr id="146" name="Google Shape;146;p4"/>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47" name="Google Shape;147;p4"/>
          <p:cNvPicPr preferRelativeResize="0"/>
          <p:nvPr/>
        </p:nvPicPr>
        <p:blipFill rotWithShape="1">
          <a:blip r:embed="rId3">
            <a:alphaModFix/>
          </a:blip>
          <a:srcRect/>
          <a:stretch/>
        </p:blipFill>
        <p:spPr>
          <a:xfrm>
            <a:off x="-27296" y="5786176"/>
            <a:ext cx="12192000" cy="1071824"/>
          </a:xfrm>
          <a:prstGeom prst="rect">
            <a:avLst/>
          </a:prstGeom>
          <a:noFill/>
          <a:ln>
            <a:noFill/>
          </a:ln>
        </p:spPr>
      </p:pic>
      <p:pic>
        <p:nvPicPr>
          <p:cNvPr id="7" name="Google Shape;203;p10"/>
          <p:cNvPicPr preferRelativeResize="0"/>
          <p:nvPr/>
        </p:nvPicPr>
        <p:blipFill>
          <a:blip r:embed="rId4">
            <a:alphaModFix/>
          </a:blip>
          <a:stretch>
            <a:fillRect/>
          </a:stretch>
        </p:blipFill>
        <p:spPr>
          <a:xfrm>
            <a:off x="10609725" y="3731824"/>
            <a:ext cx="1582275" cy="2511550"/>
          </a:xfrm>
          <a:prstGeom prst="rect">
            <a:avLst/>
          </a:prstGeom>
          <a:noFill/>
          <a:ln>
            <a:noFill/>
          </a:ln>
        </p:spPr>
      </p:pic>
      <p:pic>
        <p:nvPicPr>
          <p:cNvPr id="9" name="8 Imagen" descr="pngegg (7).png"/>
          <p:cNvPicPr>
            <a:picLocks noChangeAspect="1"/>
          </p:cNvPicPr>
          <p:nvPr/>
        </p:nvPicPr>
        <p:blipFill>
          <a:blip r:embed="rId5"/>
          <a:stretch>
            <a:fillRect/>
          </a:stretch>
        </p:blipFill>
        <p:spPr>
          <a:xfrm>
            <a:off x="290697" y="4426084"/>
            <a:ext cx="1682890" cy="2033081"/>
          </a:xfrm>
          <a:prstGeom prst="rect">
            <a:avLst/>
          </a:prstGeom>
        </p:spPr>
      </p:pic>
      <p:grpSp>
        <p:nvGrpSpPr>
          <p:cNvPr id="18" name="17 Grupo"/>
          <p:cNvGrpSpPr/>
          <p:nvPr/>
        </p:nvGrpSpPr>
        <p:grpSpPr>
          <a:xfrm>
            <a:off x="2393004" y="0"/>
            <a:ext cx="8735439" cy="5972783"/>
            <a:chOff x="2393004" y="0"/>
            <a:chExt cx="8735439" cy="5972783"/>
          </a:xfrm>
        </p:grpSpPr>
        <p:pic>
          <p:nvPicPr>
            <p:cNvPr id="10" name="9 Imagen" descr="pngegg (26).png"/>
            <p:cNvPicPr>
              <a:picLocks noChangeAspect="1"/>
            </p:cNvPicPr>
            <p:nvPr/>
          </p:nvPicPr>
          <p:blipFill>
            <a:blip r:embed="rId6"/>
            <a:stretch>
              <a:fillRect/>
            </a:stretch>
          </p:blipFill>
          <p:spPr>
            <a:xfrm>
              <a:off x="2393004" y="0"/>
              <a:ext cx="8385243" cy="5972783"/>
            </a:xfrm>
            <a:prstGeom prst="rect">
              <a:avLst/>
            </a:prstGeom>
          </p:spPr>
        </p:pic>
        <p:grpSp>
          <p:nvGrpSpPr>
            <p:cNvPr id="17" name="16 Grupo"/>
            <p:cNvGrpSpPr/>
            <p:nvPr/>
          </p:nvGrpSpPr>
          <p:grpSpPr>
            <a:xfrm>
              <a:off x="3537625" y="359923"/>
              <a:ext cx="7590818" cy="5342655"/>
              <a:chOff x="3537625" y="359923"/>
              <a:chExt cx="7590818" cy="5342655"/>
            </a:xfrm>
          </p:grpSpPr>
          <p:sp>
            <p:nvSpPr>
              <p:cNvPr id="12" name="11 CuadroTexto"/>
              <p:cNvSpPr txBox="1"/>
              <p:nvPr/>
            </p:nvSpPr>
            <p:spPr>
              <a:xfrm>
                <a:off x="5233479" y="359923"/>
                <a:ext cx="4319083" cy="738664"/>
              </a:xfrm>
              <a:prstGeom prst="rect">
                <a:avLst/>
              </a:prstGeom>
              <a:noFill/>
            </p:spPr>
            <p:txBody>
              <a:bodyPr wrap="square" rtlCol="0">
                <a:spAutoFit/>
              </a:bodyPr>
              <a:lstStyle/>
              <a:p>
                <a:pPr lvl="0"/>
                <a:r>
                  <a:rPr lang="es-US" sz="2800" dirty="0" smtClean="0">
                    <a:solidFill>
                      <a:schemeClr val="dk1"/>
                    </a:solidFill>
                    <a:latin typeface="Nunito"/>
                    <a:ea typeface="Nunito"/>
                    <a:cs typeface="Nunito"/>
                    <a:sym typeface="Nunito"/>
                  </a:rPr>
                  <a:t>Introducción a Python</a:t>
                </a:r>
              </a:p>
              <a:p>
                <a:endParaRPr lang="es-ES" dirty="0"/>
              </a:p>
            </p:txBody>
          </p:sp>
          <p:sp>
            <p:nvSpPr>
              <p:cNvPr id="13" name="12 CuadroTexto"/>
              <p:cNvSpPr txBox="1"/>
              <p:nvPr/>
            </p:nvSpPr>
            <p:spPr>
              <a:xfrm>
                <a:off x="3560323" y="1426724"/>
                <a:ext cx="5690681" cy="1126462"/>
              </a:xfrm>
              <a:prstGeom prst="rect">
                <a:avLst/>
              </a:prstGeom>
              <a:noFill/>
            </p:spPr>
            <p:txBody>
              <a:bodyPr wrap="square" rtlCol="0">
                <a:spAutoFit/>
              </a:bodyPr>
              <a:lstStyle/>
              <a:p>
                <a:pPr marL="342900" lvl="0" indent="-299720" algn="ctr">
                  <a:lnSpc>
                    <a:spcPct val="95000"/>
                  </a:lnSpc>
                  <a:spcBef>
                    <a:spcPts val="640"/>
                  </a:spcBef>
                  <a:buClr>
                    <a:schemeClr val="dk1"/>
                  </a:buClr>
                  <a:buSzPts val="2520"/>
                </a:pPr>
                <a:r>
                  <a:rPr lang="es-ES" sz="2800" dirty="0" smtClean="0">
                    <a:solidFill>
                      <a:schemeClr val="dk1"/>
                    </a:solidFill>
                    <a:latin typeface="Nunito"/>
                    <a:ea typeface="Nunito"/>
                    <a:cs typeface="Nunito"/>
                    <a:sym typeface="Nunito"/>
                  </a:rPr>
                  <a:t>Instalación y configuración del entorno de desarrollo</a:t>
                </a:r>
              </a:p>
              <a:p>
                <a:endParaRPr lang="es-ES" dirty="0"/>
              </a:p>
            </p:txBody>
          </p:sp>
          <p:sp>
            <p:nvSpPr>
              <p:cNvPr id="14" name="13 CuadroTexto"/>
              <p:cNvSpPr txBox="1"/>
              <p:nvPr/>
            </p:nvSpPr>
            <p:spPr>
              <a:xfrm>
                <a:off x="4594695" y="2542161"/>
                <a:ext cx="6533748" cy="1027974"/>
              </a:xfrm>
              <a:prstGeom prst="rect">
                <a:avLst/>
              </a:prstGeom>
              <a:noFill/>
            </p:spPr>
            <p:txBody>
              <a:bodyPr wrap="square" rtlCol="0">
                <a:spAutoFit/>
              </a:bodyPr>
              <a:lstStyle/>
              <a:p>
                <a:pPr marL="342900" lvl="0" indent="-299720">
                  <a:lnSpc>
                    <a:spcPct val="95000"/>
                  </a:lnSpc>
                  <a:spcBef>
                    <a:spcPts val="640"/>
                  </a:spcBef>
                  <a:buClr>
                    <a:schemeClr val="dk1"/>
                  </a:buClr>
                  <a:buSzPts val="2520"/>
                </a:pPr>
                <a:r>
                  <a:rPr lang="es-ES" sz="2400" dirty="0" smtClean="0">
                    <a:solidFill>
                      <a:schemeClr val="dk1"/>
                    </a:solidFill>
                    <a:latin typeface="Nunito"/>
                    <a:ea typeface="Nunito"/>
                    <a:cs typeface="Nunito"/>
                    <a:sym typeface="Nunito"/>
                  </a:rPr>
                  <a:t>Aprendiendo la sintaxis del lenguaje:</a:t>
                </a:r>
              </a:p>
              <a:p>
                <a:pPr marL="342900" lvl="0" indent="-299720">
                  <a:lnSpc>
                    <a:spcPct val="95000"/>
                  </a:lnSpc>
                  <a:spcBef>
                    <a:spcPts val="640"/>
                  </a:spcBef>
                  <a:buClr>
                    <a:schemeClr val="dk1"/>
                  </a:buClr>
                  <a:buSzPts val="2520"/>
                </a:pPr>
                <a:r>
                  <a:rPr lang="es-ES" sz="2000" dirty="0" smtClean="0">
                    <a:solidFill>
                      <a:schemeClr val="dk1"/>
                    </a:solidFill>
                    <a:latin typeface="Nunito"/>
                    <a:ea typeface="Nunito"/>
                    <a:cs typeface="Nunito"/>
                    <a:sym typeface="Nunito"/>
                  </a:rPr>
                  <a:t>Variables , Operadores , Tipos de </a:t>
                </a:r>
                <a:r>
                  <a:rPr lang="es-ES" sz="2000" dirty="0" err="1" smtClean="0">
                    <a:solidFill>
                      <a:schemeClr val="dk1"/>
                    </a:solidFill>
                    <a:latin typeface="Nunito"/>
                    <a:ea typeface="Nunito"/>
                    <a:cs typeface="Nunito"/>
                    <a:sym typeface="Nunito"/>
                  </a:rPr>
                  <a:t>Datos,Print,Input</a:t>
                </a:r>
                <a:endParaRPr lang="es-ES" sz="2000" dirty="0" smtClean="0">
                  <a:solidFill>
                    <a:schemeClr val="dk1"/>
                  </a:solidFill>
                  <a:latin typeface="Nunito"/>
                  <a:ea typeface="Nunito"/>
                  <a:cs typeface="Nunito"/>
                  <a:sym typeface="Nunito"/>
                </a:endParaRPr>
              </a:p>
              <a:p>
                <a:endParaRPr lang="es-ES" dirty="0"/>
              </a:p>
            </p:txBody>
          </p:sp>
          <p:sp>
            <p:nvSpPr>
              <p:cNvPr id="15" name="14 CuadroTexto"/>
              <p:cNvSpPr txBox="1"/>
              <p:nvPr/>
            </p:nvSpPr>
            <p:spPr>
              <a:xfrm>
                <a:off x="3537625" y="3699754"/>
                <a:ext cx="5985754" cy="1175706"/>
              </a:xfrm>
              <a:prstGeom prst="rect">
                <a:avLst/>
              </a:prstGeom>
              <a:noFill/>
            </p:spPr>
            <p:txBody>
              <a:bodyPr wrap="square" rtlCol="0">
                <a:spAutoFit/>
              </a:bodyPr>
              <a:lstStyle/>
              <a:p>
                <a:pPr marL="557530" lvl="0" indent="-514350" algn="ctr">
                  <a:lnSpc>
                    <a:spcPct val="95000"/>
                  </a:lnSpc>
                  <a:spcBef>
                    <a:spcPts val="640"/>
                  </a:spcBef>
                  <a:buClr>
                    <a:schemeClr val="dk1"/>
                  </a:buClr>
                  <a:buSzPts val="2520"/>
                </a:pPr>
                <a:r>
                  <a:rPr lang="es-ES" sz="2800" dirty="0" smtClean="0">
                    <a:solidFill>
                      <a:schemeClr val="dk1"/>
                    </a:solidFill>
                    <a:latin typeface="Nunito"/>
                    <a:ea typeface="Nunito"/>
                    <a:cs typeface="Nunito"/>
                    <a:sym typeface="Nunito"/>
                  </a:rPr>
                  <a:t>Estructuras de Control:</a:t>
                </a:r>
              </a:p>
              <a:p>
                <a:pPr marL="742950" lvl="1" indent="-246380" algn="ctr">
                  <a:lnSpc>
                    <a:spcPct val="95000"/>
                  </a:lnSpc>
                  <a:spcBef>
                    <a:spcPts val="560"/>
                  </a:spcBef>
                  <a:buClr>
                    <a:schemeClr val="dk1"/>
                  </a:buClr>
                  <a:buSzPts val="2180"/>
                  <a:buFont typeface="Nunito"/>
                  <a:buChar char="–"/>
                </a:pPr>
                <a:r>
                  <a:rPr lang="es-ES" sz="2400" dirty="0" smtClean="0">
                    <a:solidFill>
                      <a:schemeClr val="dk1"/>
                    </a:solidFill>
                    <a:latin typeface="Nunito"/>
                    <a:ea typeface="Nunito"/>
                    <a:cs typeface="Nunito"/>
                    <a:sym typeface="Nunito"/>
                  </a:rPr>
                  <a:t>Condicionales , Bucles</a:t>
                </a:r>
              </a:p>
              <a:p>
                <a:pPr marL="342900" indent="-342900" algn="ctr"/>
                <a:endParaRPr lang="es-ES" sz="1600" dirty="0"/>
              </a:p>
            </p:txBody>
          </p:sp>
          <p:sp>
            <p:nvSpPr>
              <p:cNvPr id="16" name="15 CuadroTexto"/>
              <p:cNvSpPr txBox="1"/>
              <p:nvPr/>
            </p:nvSpPr>
            <p:spPr>
              <a:xfrm>
                <a:off x="5003259" y="4834648"/>
                <a:ext cx="5103779" cy="867930"/>
              </a:xfrm>
              <a:prstGeom prst="rect">
                <a:avLst/>
              </a:prstGeom>
              <a:noFill/>
            </p:spPr>
            <p:txBody>
              <a:bodyPr wrap="square" rtlCol="0">
                <a:spAutoFit/>
              </a:bodyPr>
              <a:lstStyle/>
              <a:p>
                <a:pPr marL="342900" lvl="1" indent="-299720">
                  <a:lnSpc>
                    <a:spcPct val="95000"/>
                  </a:lnSpc>
                  <a:spcBef>
                    <a:spcPts val="640"/>
                  </a:spcBef>
                  <a:buClr>
                    <a:schemeClr val="dk1"/>
                  </a:buClr>
                  <a:buSzPts val="2520"/>
                </a:pPr>
                <a:r>
                  <a:rPr lang="es-US" sz="3200" dirty="0" smtClean="0">
                    <a:solidFill>
                      <a:schemeClr val="dk1"/>
                    </a:solidFill>
                    <a:latin typeface="Nunito"/>
                    <a:ea typeface="Nunito"/>
                    <a:cs typeface="Nunito"/>
                    <a:sym typeface="Nunito"/>
                  </a:rPr>
                  <a:t>Ejercicios de </a:t>
                </a:r>
                <a:r>
                  <a:rPr lang="es-US" sz="2800" dirty="0" smtClean="0">
                    <a:solidFill>
                      <a:schemeClr val="dk1"/>
                    </a:solidFill>
                    <a:latin typeface="Nunito"/>
                    <a:ea typeface="Nunito"/>
                    <a:cs typeface="Nunito"/>
                    <a:sym typeface="Nunito"/>
                  </a:rPr>
                  <a:t>Algoritmia</a:t>
                </a:r>
                <a:r>
                  <a:rPr lang="es-US" sz="3200" dirty="0" smtClean="0">
                    <a:solidFill>
                      <a:schemeClr val="dk1"/>
                    </a:solidFill>
                    <a:latin typeface="Nunito"/>
                    <a:ea typeface="Nunito"/>
                    <a:cs typeface="Nunito"/>
                    <a:sym typeface="Nunito"/>
                  </a:rPr>
                  <a:t> </a:t>
                </a:r>
                <a:endParaRPr lang="es-US" sz="2800" dirty="0" smtClean="0">
                  <a:solidFill>
                    <a:schemeClr val="dk1"/>
                  </a:solidFill>
                  <a:latin typeface="Nunito"/>
                  <a:ea typeface="Nunito"/>
                  <a:cs typeface="Nunito"/>
                  <a:sym typeface="Nunito"/>
                </a:endParaRPr>
              </a:p>
              <a:p>
                <a:pPr marL="342900" indent="-342900" algn="ctr"/>
                <a:endParaRPr lang="es-ES" sz="2000" dirty="0"/>
              </a:p>
            </p:txBody>
          </p:sp>
        </p:gr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pngegg (15).png"/>
          <p:cNvPicPr>
            <a:picLocks noChangeAspect="1"/>
          </p:cNvPicPr>
          <p:nvPr/>
        </p:nvPicPr>
        <p:blipFill>
          <a:blip r:embed="rId2"/>
          <a:stretch>
            <a:fillRect/>
          </a:stretch>
        </p:blipFill>
        <p:spPr>
          <a:xfrm>
            <a:off x="2033081" y="0"/>
            <a:ext cx="8035047" cy="6858000"/>
          </a:xfrm>
          <a:prstGeom prst="rect">
            <a:avLst/>
          </a:prstGeom>
        </p:spPr>
      </p:pic>
      <p:sp>
        <p:nvSpPr>
          <p:cNvPr id="2" name="1 Título"/>
          <p:cNvSpPr>
            <a:spLocks noGrp="1"/>
          </p:cNvSpPr>
          <p:nvPr>
            <p:ph type="title"/>
          </p:nvPr>
        </p:nvSpPr>
        <p:spPr/>
        <p:txBody>
          <a:bodyPr/>
          <a:lstStyle/>
          <a:p>
            <a:r>
              <a:rPr lang="es-US" dirty="0" smtClean="0">
                <a:latin typeface="Nunito Black" charset="0"/>
              </a:rPr>
              <a:t>Flask - </a:t>
            </a:r>
            <a:r>
              <a:rPr lang="es-US" dirty="0" err="1" smtClean="0">
                <a:latin typeface="Nunito Black" charset="0"/>
              </a:rPr>
              <a:t>Sqlalchemy</a:t>
            </a:r>
            <a:endParaRPr lang="es-ES" dirty="0">
              <a:latin typeface="Nunito Black" charset="0"/>
            </a:endParaRPr>
          </a:p>
        </p:txBody>
      </p:sp>
      <p:sp>
        <p:nvSpPr>
          <p:cNvPr id="3" name="2 Marcador de texto"/>
          <p:cNvSpPr>
            <a:spLocks noGrp="1"/>
          </p:cNvSpPr>
          <p:nvPr>
            <p:ph type="body" idx="1"/>
          </p:nvPr>
        </p:nvSpPr>
        <p:spPr>
          <a:xfrm>
            <a:off x="2519917" y="1128297"/>
            <a:ext cx="6772939" cy="5091750"/>
          </a:xfrm>
        </p:spPr>
        <p:txBody>
          <a:bodyPr>
            <a:normAutofit/>
          </a:bodyPr>
          <a:lstStyle/>
          <a:p>
            <a:r>
              <a:rPr lang="es-ES" sz="2800" dirty="0" smtClean="0">
                <a:latin typeface="Nunito" charset="0"/>
              </a:rPr>
              <a:t>Un ORM (</a:t>
            </a:r>
            <a:r>
              <a:rPr lang="es-ES" sz="2800" dirty="0" err="1" smtClean="0">
                <a:latin typeface="Nunito" charset="0"/>
              </a:rPr>
              <a:t>Object-Relational</a:t>
            </a:r>
            <a:r>
              <a:rPr lang="es-ES" sz="2800" dirty="0" smtClean="0">
                <a:latin typeface="Nunito" charset="0"/>
              </a:rPr>
              <a:t> </a:t>
            </a:r>
            <a:r>
              <a:rPr lang="es-ES" sz="2800" dirty="0" err="1" smtClean="0">
                <a:latin typeface="Nunito" charset="0"/>
              </a:rPr>
              <a:t>Mapper</a:t>
            </a:r>
            <a:r>
              <a:rPr lang="es-ES" sz="2800" dirty="0" smtClean="0">
                <a:latin typeface="Nunito" charset="0"/>
              </a:rPr>
              <a:t>) es un </a:t>
            </a:r>
            <a:r>
              <a:rPr lang="es-ES" sz="2800" dirty="0" err="1" smtClean="0">
                <a:latin typeface="Nunito" charset="0"/>
              </a:rPr>
              <a:t>toolkit</a:t>
            </a:r>
            <a:r>
              <a:rPr lang="es-ES" sz="2800" dirty="0" smtClean="0">
                <a:latin typeface="Nunito" charset="0"/>
              </a:rPr>
              <a:t> que nos ayuda a trabajar con las tablas de la base de datos como si fueran objetos, de manera que cada tabla se mapea con una clase y cada columna con un campo de dicha clase.</a:t>
            </a:r>
            <a:endParaRPr lang="es-ES" sz="2800" dirty="0">
              <a:latin typeface="Nunito" charset="0"/>
            </a:endParaRPr>
          </a:p>
        </p:txBody>
      </p:sp>
      <p:pic>
        <p:nvPicPr>
          <p:cNvPr id="4" name="Google Shape;203;p10"/>
          <p:cNvPicPr preferRelativeResize="0"/>
          <p:nvPr/>
        </p:nvPicPr>
        <p:blipFill>
          <a:blip r:embed="rId3">
            <a:alphaModFix/>
          </a:blip>
          <a:stretch>
            <a:fillRect/>
          </a:stretch>
        </p:blipFill>
        <p:spPr>
          <a:xfrm>
            <a:off x="10434949" y="4117797"/>
            <a:ext cx="1582275" cy="2511550"/>
          </a:xfrm>
          <a:prstGeom prst="rect">
            <a:avLst/>
          </a:prstGeom>
          <a:noFill/>
          <a:ln>
            <a:noFill/>
          </a:ln>
        </p:spPr>
      </p:pic>
      <p:pic>
        <p:nvPicPr>
          <p:cNvPr id="6" name="5 Imagen" descr="pngegg (7).png"/>
          <p:cNvPicPr>
            <a:picLocks noChangeAspect="1"/>
          </p:cNvPicPr>
          <p:nvPr/>
        </p:nvPicPr>
        <p:blipFill>
          <a:blip r:embed="rId4"/>
          <a:stretch>
            <a:fillRect/>
          </a:stretch>
        </p:blipFill>
        <p:spPr>
          <a:xfrm>
            <a:off x="164237" y="4357991"/>
            <a:ext cx="1682890" cy="2033081"/>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06</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lvl="0" algn="ctr">
              <a:lnSpc>
                <a:spcPct val="80000"/>
              </a:lnSpc>
              <a:buClr>
                <a:schemeClr val="dk1"/>
              </a:buClr>
              <a:buSzPts val="6400"/>
            </a:pPr>
            <a:r>
              <a:rPr lang="es-ES" sz="3600" b="1" dirty="0" smtClean="0">
                <a:solidFill>
                  <a:schemeClr val="lt1"/>
                </a:solidFill>
                <a:latin typeface="Caveat"/>
                <a:ea typeface="Caveat"/>
                <a:cs typeface="Caveat"/>
                <a:sym typeface="Caveat"/>
              </a:rPr>
              <a:t>Introducción a las Bases de Datos</a:t>
            </a:r>
            <a:endParaRPr lang="es-ES" sz="3600" b="1" dirty="0" smtClean="0">
              <a:solidFill>
                <a:srgbClr val="47FC97"/>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Introducción a las bases de datos</a:t>
            </a:r>
            <a:endParaRPr/>
          </a:p>
        </p:txBody>
      </p:sp>
      <p:sp>
        <p:nvSpPr>
          <p:cNvPr id="100" name="Google Shape;100;p1"/>
          <p:cNvSpPr txBox="1">
            <a:spLocks noGrp="1"/>
          </p:cNvSpPr>
          <p:nvPr>
            <p:ph type="subTitle" idx="1"/>
          </p:nvPr>
        </p:nvSpPr>
        <p:spPr>
          <a:xfrm>
            <a:off x="3168869" y="4414344"/>
            <a:ext cx="5854262" cy="906517"/>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90000"/>
              </a:lnSpc>
              <a:spcBef>
                <a:spcPts val="0"/>
              </a:spcBef>
              <a:spcAft>
                <a:spcPts val="0"/>
              </a:spcAft>
              <a:buClr>
                <a:schemeClr val="dk1"/>
              </a:buClr>
              <a:buSzPct val="100000"/>
              <a:buNone/>
            </a:pPr>
            <a:r>
              <a:rPr lang="es-PE"/>
              <a:t>Una base de datos es un conjunto estructurado de datos que representa entidades y sus interrelaciones</a:t>
            </a:r>
            <a:endParaRPr/>
          </a:p>
        </p:txBody>
      </p:sp>
      <p:pic>
        <p:nvPicPr>
          <p:cNvPr id="101" name="Google Shape;101;p1"/>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102" name="Google Shape;102;p1"/>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a:spLocks noGrp="1"/>
          </p:cNvSpPr>
          <p:nvPr>
            <p:ph type="ctrTitle"/>
          </p:nvPr>
        </p:nvSpPr>
        <p:spPr>
          <a:xfrm>
            <a:off x="1524000" y="1122363"/>
            <a:ext cx="9144000" cy="97970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Objetivos de una BD</a:t>
            </a:r>
            <a:endParaRPr/>
          </a:p>
        </p:txBody>
      </p:sp>
      <p:grpSp>
        <p:nvGrpSpPr>
          <p:cNvPr id="2" name="Google Shape;108;p2"/>
          <p:cNvGrpSpPr/>
          <p:nvPr/>
        </p:nvGrpSpPr>
        <p:grpSpPr>
          <a:xfrm>
            <a:off x="698125" y="2729570"/>
            <a:ext cx="11029949" cy="2068115"/>
            <a:chOff x="0" y="873082"/>
            <a:chExt cx="11029949" cy="2068115"/>
          </a:xfrm>
        </p:grpSpPr>
        <p:sp>
          <p:nvSpPr>
            <p:cNvPr id="109" name="Google Shape;109;p2"/>
            <p:cNvSpPr/>
            <p:nvPr/>
          </p:nvSpPr>
          <p:spPr>
            <a:xfrm>
              <a:off x="0" y="873082"/>
              <a:ext cx="1723429" cy="2068115"/>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txBox="1"/>
            <p:nvPr/>
          </p:nvSpPr>
          <p:spPr>
            <a:xfrm>
              <a:off x="0" y="1700328"/>
              <a:ext cx="1723429" cy="1240869"/>
            </a:xfrm>
            <a:prstGeom prst="rect">
              <a:avLst/>
            </a:prstGeom>
            <a:noFill/>
            <a:ln>
              <a:noFill/>
            </a:ln>
          </p:spPr>
          <p:txBody>
            <a:bodyPr spcFirstLastPara="1" wrap="square" lIns="170225" tIns="0" rIns="170225" bIns="3302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s-PE" sz="1800" b="0" i="0" u="none" strike="noStrike" cap="none">
                  <a:solidFill>
                    <a:schemeClr val="lt1"/>
                  </a:solidFill>
                  <a:latin typeface="Calibri"/>
                  <a:ea typeface="Calibri"/>
                  <a:cs typeface="Calibri"/>
                  <a:sym typeface="Calibri"/>
                </a:rPr>
                <a:t>Facilitar la consulta de informacion</a:t>
              </a:r>
              <a:endParaRPr sz="1800" b="0" i="0" u="none" strike="noStrike" cap="none">
                <a:solidFill>
                  <a:schemeClr val="lt1"/>
                </a:solidFill>
                <a:latin typeface="Calibri"/>
                <a:ea typeface="Calibri"/>
                <a:cs typeface="Calibri"/>
                <a:sym typeface="Calibri"/>
              </a:endParaRPr>
            </a:p>
          </p:txBody>
        </p:sp>
        <p:sp>
          <p:nvSpPr>
            <p:cNvPr id="111" name="Google Shape;111;p2"/>
            <p:cNvSpPr/>
            <p:nvPr/>
          </p:nvSpPr>
          <p:spPr>
            <a:xfrm>
              <a:off x="0" y="873082"/>
              <a:ext cx="1723429" cy="82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txBox="1"/>
            <p:nvPr/>
          </p:nvSpPr>
          <p:spPr>
            <a:xfrm>
              <a:off x="0" y="873082"/>
              <a:ext cx="1723429" cy="827246"/>
            </a:xfrm>
            <a:prstGeom prst="rect">
              <a:avLst/>
            </a:prstGeom>
            <a:noFill/>
            <a:ln>
              <a:noFill/>
            </a:ln>
          </p:spPr>
          <p:txBody>
            <a:bodyPr spcFirstLastPara="1" wrap="square" lIns="170225" tIns="165100" rIns="170225" bIns="165100" anchor="ctr" anchorCtr="0">
              <a:noAutofit/>
            </a:bodyPr>
            <a:lstStyle/>
            <a:p>
              <a:pPr marL="0" marR="0" lvl="0" indent="0" algn="l" rtl="0">
                <a:lnSpc>
                  <a:spcPct val="90000"/>
                </a:lnSpc>
                <a:spcBef>
                  <a:spcPts val="0"/>
                </a:spcBef>
                <a:spcAft>
                  <a:spcPts val="0"/>
                </a:spcAft>
                <a:buClr>
                  <a:schemeClr val="lt1"/>
                </a:buClr>
                <a:buSzPts val="3500"/>
                <a:buFont typeface="Calibri"/>
                <a:buNone/>
              </a:pPr>
              <a:r>
                <a:rPr lang="es-PE" sz="3500" b="0" i="0" u="none" strike="noStrike" cap="none">
                  <a:solidFill>
                    <a:schemeClr val="lt1"/>
                  </a:solidFill>
                  <a:latin typeface="Calibri"/>
                  <a:ea typeface="Calibri"/>
                  <a:cs typeface="Calibri"/>
                  <a:sym typeface="Calibri"/>
                </a:rPr>
                <a:t>01</a:t>
              </a:r>
              <a:endParaRPr/>
            </a:p>
          </p:txBody>
        </p:sp>
        <p:sp>
          <p:nvSpPr>
            <p:cNvPr id="113" name="Google Shape;113;p2"/>
            <p:cNvSpPr/>
            <p:nvPr/>
          </p:nvSpPr>
          <p:spPr>
            <a:xfrm>
              <a:off x="1861304" y="873082"/>
              <a:ext cx="1723429" cy="2068115"/>
            </a:xfrm>
            <a:prstGeom prst="rect">
              <a:avLst/>
            </a:prstGeom>
            <a:solidFill>
              <a:srgbClr val="DB784A"/>
            </a:solidFill>
            <a:ln w="12700" cap="flat" cmpd="sng">
              <a:solidFill>
                <a:srgbClr val="DB784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txBox="1"/>
            <p:nvPr/>
          </p:nvSpPr>
          <p:spPr>
            <a:xfrm>
              <a:off x="1861304" y="1700328"/>
              <a:ext cx="1723429" cy="1240869"/>
            </a:xfrm>
            <a:prstGeom prst="rect">
              <a:avLst/>
            </a:prstGeom>
            <a:noFill/>
            <a:ln>
              <a:noFill/>
            </a:ln>
          </p:spPr>
          <p:txBody>
            <a:bodyPr spcFirstLastPara="1" wrap="square" lIns="170225" tIns="0" rIns="170225" bIns="3302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s-PE" sz="1800" b="0" i="0" u="none" strike="noStrike" cap="none">
                  <a:solidFill>
                    <a:schemeClr val="lt1"/>
                  </a:solidFill>
                  <a:latin typeface="Calibri"/>
                  <a:ea typeface="Calibri"/>
                  <a:cs typeface="Calibri"/>
                  <a:sym typeface="Calibri"/>
                </a:rPr>
                <a:t>Flexibilidad e independencia</a:t>
              </a:r>
              <a:endParaRPr sz="1800" b="0" i="0" u="none" strike="noStrike" cap="none">
                <a:solidFill>
                  <a:schemeClr val="lt1"/>
                </a:solidFill>
                <a:latin typeface="Calibri"/>
                <a:ea typeface="Calibri"/>
                <a:cs typeface="Calibri"/>
                <a:sym typeface="Calibri"/>
              </a:endParaRPr>
            </a:p>
          </p:txBody>
        </p:sp>
        <p:sp>
          <p:nvSpPr>
            <p:cNvPr id="115" name="Google Shape;115;p2"/>
            <p:cNvSpPr/>
            <p:nvPr/>
          </p:nvSpPr>
          <p:spPr>
            <a:xfrm>
              <a:off x="1861304" y="873082"/>
              <a:ext cx="1723429" cy="82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txBox="1"/>
            <p:nvPr/>
          </p:nvSpPr>
          <p:spPr>
            <a:xfrm>
              <a:off x="1861304" y="873082"/>
              <a:ext cx="1723429" cy="827246"/>
            </a:xfrm>
            <a:prstGeom prst="rect">
              <a:avLst/>
            </a:prstGeom>
            <a:noFill/>
            <a:ln>
              <a:noFill/>
            </a:ln>
          </p:spPr>
          <p:txBody>
            <a:bodyPr spcFirstLastPara="1" wrap="square" lIns="170225" tIns="165100" rIns="170225" bIns="165100" anchor="ctr" anchorCtr="0">
              <a:noAutofit/>
            </a:bodyPr>
            <a:lstStyle/>
            <a:p>
              <a:pPr marL="0" marR="0" lvl="0" indent="0" algn="l" rtl="0">
                <a:lnSpc>
                  <a:spcPct val="90000"/>
                </a:lnSpc>
                <a:spcBef>
                  <a:spcPts val="0"/>
                </a:spcBef>
                <a:spcAft>
                  <a:spcPts val="0"/>
                </a:spcAft>
                <a:buClr>
                  <a:schemeClr val="lt1"/>
                </a:buClr>
                <a:buSzPts val="3500"/>
                <a:buFont typeface="Calibri"/>
                <a:buNone/>
              </a:pPr>
              <a:r>
                <a:rPr lang="es-PE" sz="3500" b="0" i="0" u="none" strike="noStrike" cap="none">
                  <a:solidFill>
                    <a:schemeClr val="lt1"/>
                  </a:solidFill>
                  <a:latin typeface="Calibri"/>
                  <a:ea typeface="Calibri"/>
                  <a:cs typeface="Calibri"/>
                  <a:sym typeface="Calibri"/>
                </a:rPr>
                <a:t>02</a:t>
              </a:r>
              <a:endParaRPr/>
            </a:p>
          </p:txBody>
        </p:sp>
        <p:sp>
          <p:nvSpPr>
            <p:cNvPr id="117" name="Google Shape;117;p2"/>
            <p:cNvSpPr/>
            <p:nvPr/>
          </p:nvSpPr>
          <p:spPr>
            <a:xfrm>
              <a:off x="3722608" y="873082"/>
              <a:ext cx="1723429" cy="2068115"/>
            </a:xfrm>
            <a:prstGeom prst="rect">
              <a:avLst/>
            </a:prstGeom>
            <a:solidFill>
              <a:srgbClr val="CB7C63"/>
            </a:solidFill>
            <a:ln w="12700" cap="flat" cmpd="sng">
              <a:solidFill>
                <a:srgbClr val="CB7C6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txBox="1"/>
            <p:nvPr/>
          </p:nvSpPr>
          <p:spPr>
            <a:xfrm>
              <a:off x="3722608" y="1700328"/>
              <a:ext cx="1723429" cy="1240869"/>
            </a:xfrm>
            <a:prstGeom prst="rect">
              <a:avLst/>
            </a:prstGeom>
            <a:noFill/>
            <a:ln>
              <a:noFill/>
            </a:ln>
          </p:spPr>
          <p:txBody>
            <a:bodyPr spcFirstLastPara="1" wrap="square" lIns="170225" tIns="0" rIns="170225" bIns="3302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s-PE" sz="1800" b="0" i="0" u="none" strike="noStrike" cap="none">
                  <a:solidFill>
                    <a:schemeClr val="lt1"/>
                  </a:solidFill>
                  <a:latin typeface="Calibri"/>
                  <a:ea typeface="Calibri"/>
                  <a:cs typeface="Calibri"/>
                  <a:sym typeface="Calibri"/>
                </a:rPr>
                <a:t>Evitar la redundancia</a:t>
              </a:r>
              <a:endParaRPr sz="1800" b="0" i="0" u="none" strike="noStrike" cap="none">
                <a:solidFill>
                  <a:schemeClr val="lt1"/>
                </a:solidFill>
                <a:latin typeface="Calibri"/>
                <a:ea typeface="Calibri"/>
                <a:cs typeface="Calibri"/>
                <a:sym typeface="Calibri"/>
              </a:endParaRPr>
            </a:p>
          </p:txBody>
        </p:sp>
        <p:sp>
          <p:nvSpPr>
            <p:cNvPr id="119" name="Google Shape;119;p2"/>
            <p:cNvSpPr/>
            <p:nvPr/>
          </p:nvSpPr>
          <p:spPr>
            <a:xfrm>
              <a:off x="3722608" y="873082"/>
              <a:ext cx="1723429" cy="82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txBox="1"/>
            <p:nvPr/>
          </p:nvSpPr>
          <p:spPr>
            <a:xfrm>
              <a:off x="3722608" y="873082"/>
              <a:ext cx="1723429" cy="827246"/>
            </a:xfrm>
            <a:prstGeom prst="rect">
              <a:avLst/>
            </a:prstGeom>
            <a:noFill/>
            <a:ln>
              <a:noFill/>
            </a:ln>
          </p:spPr>
          <p:txBody>
            <a:bodyPr spcFirstLastPara="1" wrap="square" lIns="170225" tIns="165100" rIns="170225" bIns="165100" anchor="ctr" anchorCtr="0">
              <a:noAutofit/>
            </a:bodyPr>
            <a:lstStyle/>
            <a:p>
              <a:pPr marL="0" marR="0" lvl="0" indent="0" algn="l" rtl="0">
                <a:lnSpc>
                  <a:spcPct val="90000"/>
                </a:lnSpc>
                <a:spcBef>
                  <a:spcPts val="0"/>
                </a:spcBef>
                <a:spcAft>
                  <a:spcPts val="0"/>
                </a:spcAft>
                <a:buClr>
                  <a:schemeClr val="lt1"/>
                </a:buClr>
                <a:buSzPts val="3500"/>
                <a:buFont typeface="Calibri"/>
                <a:buNone/>
              </a:pPr>
              <a:r>
                <a:rPr lang="es-PE" sz="3500" b="0" i="0" u="none" strike="noStrike" cap="none">
                  <a:solidFill>
                    <a:schemeClr val="lt1"/>
                  </a:solidFill>
                  <a:latin typeface="Calibri"/>
                  <a:ea typeface="Calibri"/>
                  <a:cs typeface="Calibri"/>
                  <a:sym typeface="Calibri"/>
                </a:rPr>
                <a:t>03</a:t>
              </a:r>
              <a:endParaRPr/>
            </a:p>
          </p:txBody>
        </p:sp>
        <p:sp>
          <p:nvSpPr>
            <p:cNvPr id="121" name="Google Shape;121;p2"/>
            <p:cNvSpPr/>
            <p:nvPr/>
          </p:nvSpPr>
          <p:spPr>
            <a:xfrm>
              <a:off x="5583912" y="873082"/>
              <a:ext cx="1723429" cy="2068115"/>
            </a:xfrm>
            <a:prstGeom prst="rect">
              <a:avLst/>
            </a:prstGeom>
            <a:solidFill>
              <a:srgbClr val="BC857A"/>
            </a:solidFill>
            <a:ln w="12700" cap="flat" cmpd="sng">
              <a:solidFill>
                <a:srgbClr val="BC857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txBox="1"/>
            <p:nvPr/>
          </p:nvSpPr>
          <p:spPr>
            <a:xfrm>
              <a:off x="5583912" y="1700328"/>
              <a:ext cx="1723429" cy="1240869"/>
            </a:xfrm>
            <a:prstGeom prst="rect">
              <a:avLst/>
            </a:prstGeom>
            <a:noFill/>
            <a:ln>
              <a:noFill/>
            </a:ln>
          </p:spPr>
          <p:txBody>
            <a:bodyPr spcFirstLastPara="1" wrap="square" lIns="170225" tIns="0" rIns="170225" bIns="3302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s-PE" sz="1800" b="0" i="0" u="none" strike="noStrike" cap="none">
                  <a:solidFill>
                    <a:schemeClr val="lt1"/>
                  </a:solidFill>
                  <a:latin typeface="Calibri"/>
                  <a:ea typeface="Calibri"/>
                  <a:cs typeface="Calibri"/>
                  <a:sym typeface="Calibri"/>
                </a:rPr>
                <a:t>Mantener la integridad de los datos</a:t>
              </a:r>
              <a:endParaRPr sz="1800" b="0" i="0" u="none" strike="noStrike" cap="none">
                <a:solidFill>
                  <a:schemeClr val="lt1"/>
                </a:solidFill>
                <a:latin typeface="Calibri"/>
                <a:ea typeface="Calibri"/>
                <a:cs typeface="Calibri"/>
                <a:sym typeface="Calibri"/>
              </a:endParaRPr>
            </a:p>
          </p:txBody>
        </p:sp>
        <p:sp>
          <p:nvSpPr>
            <p:cNvPr id="123" name="Google Shape;123;p2"/>
            <p:cNvSpPr/>
            <p:nvPr/>
          </p:nvSpPr>
          <p:spPr>
            <a:xfrm>
              <a:off x="5583912" y="873082"/>
              <a:ext cx="1723429" cy="82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txBox="1"/>
            <p:nvPr/>
          </p:nvSpPr>
          <p:spPr>
            <a:xfrm>
              <a:off x="5583912" y="873082"/>
              <a:ext cx="1723429" cy="827246"/>
            </a:xfrm>
            <a:prstGeom prst="rect">
              <a:avLst/>
            </a:prstGeom>
            <a:noFill/>
            <a:ln>
              <a:noFill/>
            </a:ln>
          </p:spPr>
          <p:txBody>
            <a:bodyPr spcFirstLastPara="1" wrap="square" lIns="170225" tIns="165100" rIns="170225" bIns="165100" anchor="ctr" anchorCtr="0">
              <a:noAutofit/>
            </a:bodyPr>
            <a:lstStyle/>
            <a:p>
              <a:pPr marL="0" marR="0" lvl="0" indent="0" algn="l" rtl="0">
                <a:lnSpc>
                  <a:spcPct val="90000"/>
                </a:lnSpc>
                <a:spcBef>
                  <a:spcPts val="0"/>
                </a:spcBef>
                <a:spcAft>
                  <a:spcPts val="0"/>
                </a:spcAft>
                <a:buClr>
                  <a:schemeClr val="lt1"/>
                </a:buClr>
                <a:buSzPts val="3500"/>
                <a:buFont typeface="Calibri"/>
                <a:buNone/>
              </a:pPr>
              <a:r>
                <a:rPr lang="es-PE" sz="3500" b="0" i="0" u="none" strike="noStrike" cap="none">
                  <a:solidFill>
                    <a:schemeClr val="lt1"/>
                  </a:solidFill>
                  <a:latin typeface="Calibri"/>
                  <a:ea typeface="Calibri"/>
                  <a:cs typeface="Calibri"/>
                  <a:sym typeface="Calibri"/>
                </a:rPr>
                <a:t>04</a:t>
              </a:r>
              <a:endParaRPr/>
            </a:p>
          </p:txBody>
        </p:sp>
        <p:sp>
          <p:nvSpPr>
            <p:cNvPr id="125" name="Google Shape;125;p2"/>
            <p:cNvSpPr/>
            <p:nvPr/>
          </p:nvSpPr>
          <p:spPr>
            <a:xfrm>
              <a:off x="7445216" y="873082"/>
              <a:ext cx="1723429" cy="2068115"/>
            </a:xfrm>
            <a:prstGeom prst="rect">
              <a:avLst/>
            </a:prstGeom>
            <a:solidFill>
              <a:srgbClr val="AF9390"/>
            </a:solidFill>
            <a:ln w="12700" cap="flat" cmpd="sng">
              <a:solidFill>
                <a:srgbClr val="AF939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txBox="1"/>
            <p:nvPr/>
          </p:nvSpPr>
          <p:spPr>
            <a:xfrm>
              <a:off x="7445216" y="1700328"/>
              <a:ext cx="1723429" cy="1240869"/>
            </a:xfrm>
            <a:prstGeom prst="rect">
              <a:avLst/>
            </a:prstGeom>
            <a:noFill/>
            <a:ln>
              <a:noFill/>
            </a:ln>
          </p:spPr>
          <p:txBody>
            <a:bodyPr spcFirstLastPara="1" wrap="square" lIns="170225" tIns="0" rIns="170225" bIns="3302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s-PE" sz="1800" b="0" i="0" u="none" strike="noStrike" cap="none">
                  <a:solidFill>
                    <a:schemeClr val="lt1"/>
                  </a:solidFill>
                  <a:latin typeface="Calibri"/>
                  <a:ea typeface="Calibri"/>
                  <a:cs typeface="Calibri"/>
                  <a:sym typeface="Calibri"/>
                </a:rPr>
                <a:t>Gestionar la concurrencia</a:t>
              </a:r>
              <a:endParaRPr sz="1800" b="0" i="0" u="none" strike="noStrike" cap="none">
                <a:solidFill>
                  <a:schemeClr val="lt1"/>
                </a:solidFill>
                <a:latin typeface="Calibri"/>
                <a:ea typeface="Calibri"/>
                <a:cs typeface="Calibri"/>
                <a:sym typeface="Calibri"/>
              </a:endParaRPr>
            </a:p>
          </p:txBody>
        </p:sp>
        <p:sp>
          <p:nvSpPr>
            <p:cNvPr id="127" name="Google Shape;127;p2"/>
            <p:cNvSpPr/>
            <p:nvPr/>
          </p:nvSpPr>
          <p:spPr>
            <a:xfrm>
              <a:off x="7445216" y="873082"/>
              <a:ext cx="1723429" cy="82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txBox="1"/>
            <p:nvPr/>
          </p:nvSpPr>
          <p:spPr>
            <a:xfrm>
              <a:off x="7445216" y="873082"/>
              <a:ext cx="1723429" cy="827246"/>
            </a:xfrm>
            <a:prstGeom prst="rect">
              <a:avLst/>
            </a:prstGeom>
            <a:noFill/>
            <a:ln>
              <a:noFill/>
            </a:ln>
          </p:spPr>
          <p:txBody>
            <a:bodyPr spcFirstLastPara="1" wrap="square" lIns="170225" tIns="165100" rIns="170225" bIns="165100" anchor="ctr" anchorCtr="0">
              <a:noAutofit/>
            </a:bodyPr>
            <a:lstStyle/>
            <a:p>
              <a:pPr marL="0" marR="0" lvl="0" indent="0" algn="l" rtl="0">
                <a:lnSpc>
                  <a:spcPct val="90000"/>
                </a:lnSpc>
                <a:spcBef>
                  <a:spcPts val="0"/>
                </a:spcBef>
                <a:spcAft>
                  <a:spcPts val="0"/>
                </a:spcAft>
                <a:buClr>
                  <a:schemeClr val="lt1"/>
                </a:buClr>
                <a:buSzPts val="3500"/>
                <a:buFont typeface="Calibri"/>
                <a:buNone/>
              </a:pPr>
              <a:r>
                <a:rPr lang="es-PE" sz="3500" b="0" i="0" u="none" strike="noStrike" cap="none">
                  <a:solidFill>
                    <a:schemeClr val="lt1"/>
                  </a:solidFill>
                  <a:latin typeface="Calibri"/>
                  <a:ea typeface="Calibri"/>
                  <a:cs typeface="Calibri"/>
                  <a:sym typeface="Calibri"/>
                </a:rPr>
                <a:t>05</a:t>
              </a:r>
              <a:endParaRPr/>
            </a:p>
          </p:txBody>
        </p:sp>
        <p:sp>
          <p:nvSpPr>
            <p:cNvPr id="129" name="Google Shape;129;p2"/>
            <p:cNvSpPr/>
            <p:nvPr/>
          </p:nvSpPr>
          <p:spPr>
            <a:xfrm>
              <a:off x="9306520" y="873082"/>
              <a:ext cx="1723429" cy="2068115"/>
            </a:xfrm>
            <a:prstGeom prst="rect">
              <a:avLst/>
            </a:prstGeom>
            <a:solidFill>
              <a:srgbClr val="A4A4A4"/>
            </a:solidFill>
            <a:ln w="12700" cap="flat" cmpd="sng">
              <a:solidFill>
                <a:srgbClr val="A4A4A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txBox="1"/>
            <p:nvPr/>
          </p:nvSpPr>
          <p:spPr>
            <a:xfrm>
              <a:off x="9306520" y="1700328"/>
              <a:ext cx="1723429" cy="1240869"/>
            </a:xfrm>
            <a:prstGeom prst="rect">
              <a:avLst/>
            </a:prstGeom>
            <a:noFill/>
            <a:ln>
              <a:noFill/>
            </a:ln>
          </p:spPr>
          <p:txBody>
            <a:bodyPr spcFirstLastPara="1" wrap="square" lIns="170225" tIns="0" rIns="170225" bIns="3302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s-PE" sz="1800" b="0" i="0" u="none" strike="noStrike" cap="none">
                  <a:solidFill>
                    <a:schemeClr val="lt1"/>
                  </a:solidFill>
                  <a:latin typeface="Calibri"/>
                  <a:ea typeface="Calibri"/>
                  <a:cs typeface="Calibri"/>
                  <a:sym typeface="Calibri"/>
                </a:rPr>
                <a:t>Gestionar la seguridad</a:t>
              </a:r>
              <a:endParaRPr sz="1800" b="0" i="0" u="none" strike="noStrike" cap="none">
                <a:solidFill>
                  <a:schemeClr val="lt1"/>
                </a:solidFill>
                <a:latin typeface="Calibri"/>
                <a:ea typeface="Calibri"/>
                <a:cs typeface="Calibri"/>
                <a:sym typeface="Calibri"/>
              </a:endParaRPr>
            </a:p>
          </p:txBody>
        </p:sp>
        <p:sp>
          <p:nvSpPr>
            <p:cNvPr id="131" name="Google Shape;131;p2"/>
            <p:cNvSpPr/>
            <p:nvPr/>
          </p:nvSpPr>
          <p:spPr>
            <a:xfrm>
              <a:off x="9306520" y="873082"/>
              <a:ext cx="1723429" cy="82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txBox="1"/>
            <p:nvPr/>
          </p:nvSpPr>
          <p:spPr>
            <a:xfrm>
              <a:off x="9306520" y="873082"/>
              <a:ext cx="1723429" cy="827246"/>
            </a:xfrm>
            <a:prstGeom prst="rect">
              <a:avLst/>
            </a:prstGeom>
            <a:noFill/>
            <a:ln>
              <a:noFill/>
            </a:ln>
          </p:spPr>
          <p:txBody>
            <a:bodyPr spcFirstLastPara="1" wrap="square" lIns="170225" tIns="165100" rIns="170225" bIns="165100" anchor="ctr" anchorCtr="0">
              <a:noAutofit/>
            </a:bodyPr>
            <a:lstStyle/>
            <a:p>
              <a:pPr marL="0" marR="0" lvl="0" indent="0" algn="l" rtl="0">
                <a:lnSpc>
                  <a:spcPct val="90000"/>
                </a:lnSpc>
                <a:spcBef>
                  <a:spcPts val="0"/>
                </a:spcBef>
                <a:spcAft>
                  <a:spcPts val="0"/>
                </a:spcAft>
                <a:buClr>
                  <a:schemeClr val="lt1"/>
                </a:buClr>
                <a:buSzPts val="3500"/>
                <a:buFont typeface="Calibri"/>
                <a:buNone/>
              </a:pPr>
              <a:r>
                <a:rPr lang="es-PE" sz="3500" b="0" i="0" u="none" strike="noStrike" cap="none">
                  <a:solidFill>
                    <a:schemeClr val="lt1"/>
                  </a:solidFill>
                  <a:latin typeface="Calibri"/>
                  <a:ea typeface="Calibri"/>
                  <a:cs typeface="Calibri"/>
                  <a:sym typeface="Calibri"/>
                </a:rPr>
                <a:t>06</a:t>
              </a:r>
              <a:endParaRPr/>
            </a:p>
          </p:txBody>
        </p:sp>
      </p:grpSp>
      <p:pic>
        <p:nvPicPr>
          <p:cNvPr id="133" name="Google Shape;133;p2"/>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134" name="Google Shape;134;p2"/>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ctrTitle"/>
          </p:nvPr>
        </p:nvSpPr>
        <p:spPr>
          <a:xfrm>
            <a:off x="1439918" y="2739935"/>
            <a:ext cx="3090041" cy="97970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s-PE" sz="4000"/>
              <a:t>Arquitectura</a:t>
            </a:r>
            <a:endParaRPr/>
          </a:p>
        </p:txBody>
      </p:sp>
      <p:pic>
        <p:nvPicPr>
          <p:cNvPr id="140" name="Google Shape;140;p3" descr="Database con relleno sólido"/>
          <p:cNvPicPr preferRelativeResize="0"/>
          <p:nvPr/>
        </p:nvPicPr>
        <p:blipFill rotWithShape="1">
          <a:blip r:embed="rId3">
            <a:alphaModFix/>
          </a:blip>
          <a:srcRect/>
          <a:stretch/>
        </p:blipFill>
        <p:spPr>
          <a:xfrm>
            <a:off x="8557757" y="3939424"/>
            <a:ext cx="914400" cy="914400"/>
          </a:xfrm>
          <a:prstGeom prst="rect">
            <a:avLst/>
          </a:prstGeom>
          <a:noFill/>
          <a:ln>
            <a:noFill/>
          </a:ln>
        </p:spPr>
      </p:pic>
      <p:sp>
        <p:nvSpPr>
          <p:cNvPr id="141" name="Google Shape;141;p3"/>
          <p:cNvSpPr/>
          <p:nvPr/>
        </p:nvSpPr>
        <p:spPr>
          <a:xfrm>
            <a:off x="7791897" y="2953765"/>
            <a:ext cx="2446117" cy="509286"/>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800" b="0" i="0" u="none" strike="noStrike" cap="none">
                <a:solidFill>
                  <a:schemeClr val="lt1"/>
                </a:solidFill>
                <a:latin typeface="Calibri"/>
                <a:ea typeface="Calibri"/>
                <a:cs typeface="Calibri"/>
                <a:sym typeface="Calibri"/>
              </a:rPr>
              <a:t>Esquema Interno</a:t>
            </a:r>
            <a:endParaRPr/>
          </a:p>
        </p:txBody>
      </p:sp>
      <p:sp>
        <p:nvSpPr>
          <p:cNvPr id="142" name="Google Shape;142;p3"/>
          <p:cNvSpPr/>
          <p:nvPr/>
        </p:nvSpPr>
        <p:spPr>
          <a:xfrm>
            <a:off x="7791897" y="2126980"/>
            <a:ext cx="2446117" cy="509286"/>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800" b="0" i="0" u="none" strike="noStrike" cap="none">
                <a:solidFill>
                  <a:schemeClr val="lt1"/>
                </a:solidFill>
                <a:latin typeface="Calibri"/>
                <a:ea typeface="Calibri"/>
                <a:cs typeface="Calibri"/>
                <a:sym typeface="Calibri"/>
              </a:rPr>
              <a:t>Esquema Conceptual</a:t>
            </a:r>
            <a:endParaRPr/>
          </a:p>
        </p:txBody>
      </p:sp>
      <p:sp>
        <p:nvSpPr>
          <p:cNvPr id="143" name="Google Shape;143;p3"/>
          <p:cNvSpPr/>
          <p:nvPr/>
        </p:nvSpPr>
        <p:spPr>
          <a:xfrm>
            <a:off x="7423020" y="2102069"/>
            <a:ext cx="106236" cy="637866"/>
          </a:xfrm>
          <a:prstGeom prst="leftBracket">
            <a:avLst>
              <a:gd name="adj" fmla="val 8333"/>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4" name="Google Shape;144;p3"/>
          <p:cNvSpPr txBox="1"/>
          <p:nvPr/>
        </p:nvSpPr>
        <p:spPr>
          <a:xfrm>
            <a:off x="5946572" y="3667986"/>
            <a:ext cx="12792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u="none" strike="noStrike" cap="none">
                <a:solidFill>
                  <a:schemeClr val="dk1"/>
                </a:solidFill>
                <a:latin typeface="Calibri"/>
                <a:ea typeface="Calibri"/>
                <a:cs typeface="Calibri"/>
                <a:sym typeface="Calibri"/>
              </a:rPr>
              <a:t>Nivel Fisico</a:t>
            </a:r>
            <a:endParaRPr/>
          </a:p>
        </p:txBody>
      </p:sp>
      <p:sp>
        <p:nvSpPr>
          <p:cNvPr id="145" name="Google Shape;145;p3"/>
          <p:cNvSpPr txBox="1"/>
          <p:nvPr/>
        </p:nvSpPr>
        <p:spPr>
          <a:xfrm>
            <a:off x="5946572" y="2196957"/>
            <a:ext cx="13497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chemeClr val="dk1"/>
                </a:solidFill>
                <a:latin typeface="Calibri"/>
                <a:ea typeface="Calibri"/>
                <a:cs typeface="Calibri"/>
                <a:sym typeface="Calibri"/>
              </a:rPr>
              <a:t>Nivel Logico</a:t>
            </a:r>
            <a:endParaRPr/>
          </a:p>
        </p:txBody>
      </p:sp>
      <p:sp>
        <p:nvSpPr>
          <p:cNvPr id="146" name="Google Shape;146;p3"/>
          <p:cNvSpPr/>
          <p:nvPr/>
        </p:nvSpPr>
        <p:spPr>
          <a:xfrm>
            <a:off x="7423020" y="3138431"/>
            <a:ext cx="69448" cy="1797774"/>
          </a:xfrm>
          <a:prstGeom prst="leftBracket">
            <a:avLst>
              <a:gd name="adj" fmla="val 8333"/>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47" name="Google Shape;147;p3"/>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148" name="Google Shape;148;p3"/>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ctrTitle"/>
          </p:nvPr>
        </p:nvSpPr>
        <p:spPr>
          <a:xfrm>
            <a:off x="1439918" y="2739935"/>
            <a:ext cx="3090041" cy="97970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s-PE" sz="4000"/>
              <a:t>Modelos de BD</a:t>
            </a:r>
            <a:endParaRPr/>
          </a:p>
        </p:txBody>
      </p:sp>
      <p:grpSp>
        <p:nvGrpSpPr>
          <p:cNvPr id="2" name="Google Shape;154;p4"/>
          <p:cNvGrpSpPr/>
          <p:nvPr/>
        </p:nvGrpSpPr>
        <p:grpSpPr>
          <a:xfrm>
            <a:off x="6653048" y="1561407"/>
            <a:ext cx="4225159" cy="3518325"/>
            <a:chOff x="0" y="58080"/>
            <a:chExt cx="4225159" cy="3518325"/>
          </a:xfrm>
        </p:grpSpPr>
        <p:sp>
          <p:nvSpPr>
            <p:cNvPr id="155" name="Google Shape;155;p4"/>
            <p:cNvSpPr/>
            <p:nvPr/>
          </p:nvSpPr>
          <p:spPr>
            <a:xfrm>
              <a:off x="0" y="58080"/>
              <a:ext cx="4225159" cy="455715"/>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txBox="1"/>
            <p:nvPr/>
          </p:nvSpPr>
          <p:spPr>
            <a:xfrm>
              <a:off x="22246" y="80326"/>
              <a:ext cx="4180667"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s-PE" sz="1900">
                  <a:solidFill>
                    <a:schemeClr val="lt1"/>
                  </a:solidFill>
                  <a:latin typeface="Calibri"/>
                  <a:ea typeface="Calibri"/>
                  <a:cs typeface="Calibri"/>
                  <a:sym typeface="Calibri"/>
                </a:rPr>
                <a:t>Modelo de base de datos jerárquico</a:t>
              </a:r>
              <a:endParaRPr sz="1900">
                <a:solidFill>
                  <a:schemeClr val="lt1"/>
                </a:solidFill>
                <a:latin typeface="Calibri"/>
                <a:ea typeface="Calibri"/>
                <a:cs typeface="Calibri"/>
                <a:sym typeface="Calibri"/>
              </a:endParaRPr>
            </a:p>
          </p:txBody>
        </p:sp>
        <p:sp>
          <p:nvSpPr>
            <p:cNvPr id="157" name="Google Shape;157;p4"/>
            <p:cNvSpPr/>
            <p:nvPr/>
          </p:nvSpPr>
          <p:spPr>
            <a:xfrm>
              <a:off x="0" y="568515"/>
              <a:ext cx="4225159" cy="455715"/>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txBox="1"/>
            <p:nvPr/>
          </p:nvSpPr>
          <p:spPr>
            <a:xfrm>
              <a:off x="22246" y="590761"/>
              <a:ext cx="4180667"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s-PE" sz="1900">
                  <a:solidFill>
                    <a:schemeClr val="lt1"/>
                  </a:solidFill>
                  <a:latin typeface="Calibri"/>
                  <a:ea typeface="Calibri"/>
                  <a:cs typeface="Calibri"/>
                  <a:sym typeface="Calibri"/>
                </a:rPr>
                <a:t>Modelo relacional</a:t>
              </a:r>
              <a:endParaRPr sz="1900">
                <a:solidFill>
                  <a:schemeClr val="lt1"/>
                </a:solidFill>
                <a:latin typeface="Calibri"/>
                <a:ea typeface="Calibri"/>
                <a:cs typeface="Calibri"/>
                <a:sym typeface="Calibri"/>
              </a:endParaRPr>
            </a:p>
          </p:txBody>
        </p:sp>
        <p:sp>
          <p:nvSpPr>
            <p:cNvPr id="159" name="Google Shape;159;p4"/>
            <p:cNvSpPr/>
            <p:nvPr/>
          </p:nvSpPr>
          <p:spPr>
            <a:xfrm>
              <a:off x="0" y="1078950"/>
              <a:ext cx="4225159" cy="455715"/>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txBox="1"/>
            <p:nvPr/>
          </p:nvSpPr>
          <p:spPr>
            <a:xfrm>
              <a:off x="22246" y="1101196"/>
              <a:ext cx="4180667"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s-PE" sz="1900">
                  <a:solidFill>
                    <a:schemeClr val="lt1"/>
                  </a:solidFill>
                  <a:latin typeface="Calibri"/>
                  <a:ea typeface="Calibri"/>
                  <a:cs typeface="Calibri"/>
                  <a:sym typeface="Calibri"/>
                </a:rPr>
                <a:t>Modelo de red</a:t>
              </a:r>
              <a:endParaRPr sz="1900">
                <a:solidFill>
                  <a:schemeClr val="lt1"/>
                </a:solidFill>
                <a:latin typeface="Calibri"/>
                <a:ea typeface="Calibri"/>
                <a:cs typeface="Calibri"/>
                <a:sym typeface="Calibri"/>
              </a:endParaRPr>
            </a:p>
          </p:txBody>
        </p:sp>
        <p:sp>
          <p:nvSpPr>
            <p:cNvPr id="161" name="Google Shape;161;p4"/>
            <p:cNvSpPr/>
            <p:nvPr/>
          </p:nvSpPr>
          <p:spPr>
            <a:xfrm>
              <a:off x="0" y="1589385"/>
              <a:ext cx="4225159" cy="455715"/>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txBox="1"/>
            <p:nvPr/>
          </p:nvSpPr>
          <p:spPr>
            <a:xfrm>
              <a:off x="22246" y="1611631"/>
              <a:ext cx="4180667"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s-PE" sz="1900">
                  <a:solidFill>
                    <a:schemeClr val="lt1"/>
                  </a:solidFill>
                  <a:latin typeface="Calibri"/>
                  <a:ea typeface="Calibri"/>
                  <a:cs typeface="Calibri"/>
                  <a:sym typeface="Calibri"/>
                </a:rPr>
                <a:t>Modelo entidad-relación</a:t>
              </a:r>
              <a:endParaRPr sz="1900">
                <a:solidFill>
                  <a:schemeClr val="lt1"/>
                </a:solidFill>
                <a:latin typeface="Calibri"/>
                <a:ea typeface="Calibri"/>
                <a:cs typeface="Calibri"/>
                <a:sym typeface="Calibri"/>
              </a:endParaRPr>
            </a:p>
          </p:txBody>
        </p:sp>
        <p:sp>
          <p:nvSpPr>
            <p:cNvPr id="163" name="Google Shape;163;p4"/>
            <p:cNvSpPr/>
            <p:nvPr/>
          </p:nvSpPr>
          <p:spPr>
            <a:xfrm>
              <a:off x="0" y="2099820"/>
              <a:ext cx="4225159" cy="455715"/>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txBox="1"/>
            <p:nvPr/>
          </p:nvSpPr>
          <p:spPr>
            <a:xfrm>
              <a:off x="22246" y="2122066"/>
              <a:ext cx="4180667"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s-PE" sz="1900">
                  <a:solidFill>
                    <a:schemeClr val="lt1"/>
                  </a:solidFill>
                  <a:latin typeface="Calibri"/>
                  <a:ea typeface="Calibri"/>
                  <a:cs typeface="Calibri"/>
                  <a:sym typeface="Calibri"/>
                </a:rPr>
                <a:t>Modelo de documentos</a:t>
              </a:r>
              <a:endParaRPr sz="1900">
                <a:solidFill>
                  <a:schemeClr val="lt1"/>
                </a:solidFill>
                <a:latin typeface="Calibri"/>
                <a:ea typeface="Calibri"/>
                <a:cs typeface="Calibri"/>
                <a:sym typeface="Calibri"/>
              </a:endParaRPr>
            </a:p>
          </p:txBody>
        </p:sp>
        <p:sp>
          <p:nvSpPr>
            <p:cNvPr id="165" name="Google Shape;165;p4"/>
            <p:cNvSpPr/>
            <p:nvPr/>
          </p:nvSpPr>
          <p:spPr>
            <a:xfrm>
              <a:off x="0" y="2610255"/>
              <a:ext cx="4225159" cy="455715"/>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txBox="1"/>
            <p:nvPr/>
          </p:nvSpPr>
          <p:spPr>
            <a:xfrm>
              <a:off x="22246" y="2632501"/>
              <a:ext cx="4180667"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s-PE" sz="1900">
                  <a:solidFill>
                    <a:schemeClr val="lt1"/>
                  </a:solidFill>
                  <a:latin typeface="Calibri"/>
                  <a:ea typeface="Calibri"/>
                  <a:cs typeface="Calibri"/>
                  <a:sym typeface="Calibri"/>
                </a:rPr>
                <a:t>Modelo entidad-atributo-valor</a:t>
              </a:r>
              <a:endParaRPr sz="1900">
                <a:solidFill>
                  <a:schemeClr val="lt1"/>
                </a:solidFill>
                <a:latin typeface="Calibri"/>
                <a:ea typeface="Calibri"/>
                <a:cs typeface="Calibri"/>
                <a:sym typeface="Calibri"/>
              </a:endParaRPr>
            </a:p>
          </p:txBody>
        </p:sp>
        <p:sp>
          <p:nvSpPr>
            <p:cNvPr id="167" name="Google Shape;167;p4"/>
            <p:cNvSpPr/>
            <p:nvPr/>
          </p:nvSpPr>
          <p:spPr>
            <a:xfrm>
              <a:off x="0" y="3120690"/>
              <a:ext cx="4225159" cy="455715"/>
            </a:xfrm>
            <a:prstGeom prst="roundRect">
              <a:avLst>
                <a:gd name="adj" fmla="val 16667"/>
              </a:avLst>
            </a:prstGeom>
            <a:solidFill>
              <a:schemeClr val="dk2"/>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txBox="1"/>
            <p:nvPr/>
          </p:nvSpPr>
          <p:spPr>
            <a:xfrm>
              <a:off x="22246" y="3142936"/>
              <a:ext cx="4180667"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s-PE" sz="1900">
                  <a:solidFill>
                    <a:schemeClr val="lt1"/>
                  </a:solidFill>
                  <a:latin typeface="Calibri"/>
                  <a:ea typeface="Calibri"/>
                  <a:cs typeface="Calibri"/>
                  <a:sym typeface="Calibri"/>
                </a:rPr>
                <a:t>Modelo multidimensional</a:t>
              </a:r>
              <a:endParaRPr/>
            </a:p>
          </p:txBody>
        </p:sp>
      </p:grpSp>
      <p:pic>
        <p:nvPicPr>
          <p:cNvPr id="169" name="Google Shape;169;p4"/>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170" name="Google Shape;170;p4"/>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5"/>
          <p:cNvSpPr txBox="1">
            <a:spLocks noGrp="1"/>
          </p:cNvSpPr>
          <p:nvPr>
            <p:ph type="ctrTitle"/>
          </p:nvPr>
        </p:nvSpPr>
        <p:spPr>
          <a:xfrm>
            <a:off x="797367" y="2725392"/>
            <a:ext cx="3090041" cy="97970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s-PE" sz="4000"/>
              <a:t>Modelo Jerarquico</a:t>
            </a:r>
            <a:endParaRPr sz="4000"/>
          </a:p>
        </p:txBody>
      </p:sp>
      <p:pic>
        <p:nvPicPr>
          <p:cNvPr id="176" name="Google Shape;176;p5"/>
          <p:cNvPicPr preferRelativeResize="0"/>
          <p:nvPr/>
        </p:nvPicPr>
        <p:blipFill rotWithShape="1">
          <a:blip r:embed="rId3">
            <a:alphaModFix/>
          </a:blip>
          <a:srcRect/>
          <a:stretch/>
        </p:blipFill>
        <p:spPr>
          <a:xfrm>
            <a:off x="4742453" y="1888205"/>
            <a:ext cx="7226280" cy="3633787"/>
          </a:xfrm>
          <a:prstGeom prst="rect">
            <a:avLst/>
          </a:prstGeom>
          <a:noFill/>
          <a:ln>
            <a:noFill/>
          </a:ln>
        </p:spPr>
      </p:pic>
      <p:pic>
        <p:nvPicPr>
          <p:cNvPr id="177" name="Google Shape;177;p5"/>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178" name="Google Shape;178;p5"/>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6"/>
          <p:cNvSpPr txBox="1">
            <a:spLocks noGrp="1"/>
          </p:cNvSpPr>
          <p:nvPr>
            <p:ph type="ctrTitle"/>
          </p:nvPr>
        </p:nvSpPr>
        <p:spPr>
          <a:xfrm>
            <a:off x="589527" y="260218"/>
            <a:ext cx="4266600" cy="979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s-PE" sz="4000"/>
              <a:t>Modelo de red</a:t>
            </a:r>
            <a:endParaRPr/>
          </a:p>
        </p:txBody>
      </p:sp>
      <p:pic>
        <p:nvPicPr>
          <p:cNvPr id="184" name="Google Shape;184;p6"/>
          <p:cNvPicPr preferRelativeResize="0"/>
          <p:nvPr/>
        </p:nvPicPr>
        <p:blipFill rotWithShape="1">
          <a:blip r:embed="rId3">
            <a:alphaModFix/>
          </a:blip>
          <a:srcRect/>
          <a:stretch/>
        </p:blipFill>
        <p:spPr>
          <a:xfrm>
            <a:off x="1650048" y="1482492"/>
            <a:ext cx="8458886" cy="4229443"/>
          </a:xfrm>
          <a:prstGeom prst="rect">
            <a:avLst/>
          </a:prstGeom>
          <a:noFill/>
          <a:ln>
            <a:noFill/>
          </a:ln>
        </p:spPr>
      </p:pic>
      <p:pic>
        <p:nvPicPr>
          <p:cNvPr id="185" name="Google Shape;185;p6"/>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186" name="Google Shape;186;p6"/>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
          <p:cNvSpPr txBox="1">
            <a:spLocks noGrp="1"/>
          </p:cNvSpPr>
          <p:nvPr>
            <p:ph type="ctrTitle"/>
          </p:nvPr>
        </p:nvSpPr>
        <p:spPr>
          <a:xfrm>
            <a:off x="469555" y="3194948"/>
            <a:ext cx="3188045" cy="97970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s-PE" sz="4000"/>
              <a:t>Modelo entidad relación</a:t>
            </a:r>
            <a:endParaRPr/>
          </a:p>
        </p:txBody>
      </p:sp>
      <p:pic>
        <p:nvPicPr>
          <p:cNvPr id="192" name="Google Shape;192;p7"/>
          <p:cNvPicPr preferRelativeResize="0"/>
          <p:nvPr/>
        </p:nvPicPr>
        <p:blipFill rotWithShape="1">
          <a:blip r:embed="rId3">
            <a:alphaModFix/>
          </a:blip>
          <a:srcRect/>
          <a:stretch/>
        </p:blipFill>
        <p:spPr>
          <a:xfrm>
            <a:off x="4785362" y="1643877"/>
            <a:ext cx="6516954" cy="3570245"/>
          </a:xfrm>
          <a:prstGeom prst="rect">
            <a:avLst/>
          </a:prstGeom>
          <a:noFill/>
          <a:ln>
            <a:noFill/>
          </a:ln>
        </p:spPr>
      </p:pic>
      <p:pic>
        <p:nvPicPr>
          <p:cNvPr id="193" name="Google Shape;193;p7"/>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194" name="Google Shape;194;p7"/>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8"/>
          <p:cNvSpPr txBox="1">
            <a:spLocks noGrp="1"/>
          </p:cNvSpPr>
          <p:nvPr>
            <p:ph type="ctrTitle"/>
          </p:nvPr>
        </p:nvSpPr>
        <p:spPr>
          <a:xfrm>
            <a:off x="469555" y="3194948"/>
            <a:ext cx="3188045" cy="97970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s-PE" sz="4000"/>
              <a:t>Diagrama entidad Relación</a:t>
            </a:r>
            <a:endParaRPr sz="4000"/>
          </a:p>
        </p:txBody>
      </p:sp>
      <p:pic>
        <p:nvPicPr>
          <p:cNvPr id="200" name="Google Shape;200;p8"/>
          <p:cNvPicPr preferRelativeResize="0"/>
          <p:nvPr/>
        </p:nvPicPr>
        <p:blipFill rotWithShape="1">
          <a:blip r:embed="rId3">
            <a:alphaModFix/>
          </a:blip>
          <a:srcRect/>
          <a:stretch/>
        </p:blipFill>
        <p:spPr>
          <a:xfrm>
            <a:off x="4040660" y="1007075"/>
            <a:ext cx="7823037" cy="4155988"/>
          </a:xfrm>
          <a:prstGeom prst="rect">
            <a:avLst/>
          </a:prstGeom>
          <a:noFill/>
          <a:ln>
            <a:noFill/>
          </a:ln>
        </p:spPr>
      </p:pic>
      <p:pic>
        <p:nvPicPr>
          <p:cNvPr id="201" name="Google Shape;201;p8"/>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202" name="Google Shape;202;p8"/>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9" name="8 Imagen" descr="pngegg (15).png"/>
          <p:cNvPicPr>
            <a:picLocks noChangeAspect="1"/>
          </p:cNvPicPr>
          <p:nvPr/>
        </p:nvPicPr>
        <p:blipFill>
          <a:blip r:embed="rId3"/>
          <a:stretch>
            <a:fillRect/>
          </a:stretch>
        </p:blipFill>
        <p:spPr>
          <a:xfrm>
            <a:off x="3873014" y="252920"/>
            <a:ext cx="4307948" cy="5397655"/>
          </a:xfrm>
          <a:prstGeom prst="rect">
            <a:avLst/>
          </a:prstGeom>
        </p:spPr>
      </p:pic>
      <p:sp>
        <p:nvSpPr>
          <p:cNvPr id="200" name="Google Shape;200;p10"/>
          <p:cNvSpPr txBox="1">
            <a:spLocks noGrp="1"/>
          </p:cNvSpPr>
          <p:nvPr>
            <p:ph type="body" idx="1"/>
          </p:nvPr>
        </p:nvSpPr>
        <p:spPr>
          <a:xfrm>
            <a:off x="4121422" y="807396"/>
            <a:ext cx="3738528" cy="4649821"/>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endParaRPr lang="es-US" sz="2400" dirty="0" smtClean="0">
              <a:solidFill>
                <a:schemeClr val="bg1"/>
              </a:solidFill>
              <a:latin typeface="Nunito Black" charset="0"/>
              <a:ea typeface="Nunito"/>
              <a:cs typeface="Nunito"/>
              <a:sym typeface="Nunito"/>
            </a:endParaRPr>
          </a:p>
          <a:p>
            <a:pPr marL="0" lvl="0" indent="0" algn="ctr" rtl="0">
              <a:spcBef>
                <a:spcPts val="0"/>
              </a:spcBef>
              <a:spcAft>
                <a:spcPts val="0"/>
              </a:spcAft>
              <a:buNone/>
            </a:pPr>
            <a:r>
              <a:rPr lang="es-US" sz="2400" dirty="0" smtClean="0">
                <a:solidFill>
                  <a:schemeClr val="bg1"/>
                </a:solidFill>
                <a:latin typeface="Nunito Black" charset="0"/>
                <a:ea typeface="Nunito"/>
                <a:cs typeface="Nunito"/>
                <a:sym typeface="Nunito"/>
              </a:rPr>
              <a:t>Python </a:t>
            </a:r>
            <a:r>
              <a:rPr lang="es-US" sz="2400" dirty="0">
                <a:solidFill>
                  <a:schemeClr val="bg1"/>
                </a:solidFill>
                <a:latin typeface="Nunito Black" charset="0"/>
                <a:ea typeface="Nunito"/>
                <a:cs typeface="Nunito"/>
                <a:sym typeface="Nunito"/>
              </a:rPr>
              <a:t>es un lenguaje de programación de alto nivel, interpretado, orientado a objetos y de uso generalizado con semántica dinámica, que se utiliza para la programación de propósito general</a:t>
            </a:r>
            <a:r>
              <a:rPr lang="es-US" dirty="0">
                <a:solidFill>
                  <a:schemeClr val="bg1"/>
                </a:solidFill>
                <a:latin typeface="Nunito Black" charset="0"/>
                <a:ea typeface="Nunito"/>
                <a:cs typeface="Nunito"/>
                <a:sym typeface="Nunito"/>
              </a:rPr>
              <a:t>.</a:t>
            </a:r>
            <a:endParaRPr>
              <a:solidFill>
                <a:schemeClr val="bg1"/>
              </a:solidFill>
              <a:latin typeface="Nunito Black" charset="0"/>
              <a:ea typeface="Nunito"/>
              <a:cs typeface="Nunito"/>
              <a:sym typeface="Nunito"/>
            </a:endParaRPr>
          </a:p>
        </p:txBody>
      </p:sp>
      <p:pic>
        <p:nvPicPr>
          <p:cNvPr id="202" name="Google Shape;202;p10"/>
          <p:cNvPicPr preferRelativeResize="0"/>
          <p:nvPr/>
        </p:nvPicPr>
        <p:blipFill rotWithShape="1">
          <a:blip r:embed="rId4">
            <a:alphaModFix/>
          </a:blip>
          <a:srcRect/>
          <a:stretch/>
        </p:blipFill>
        <p:spPr>
          <a:xfrm>
            <a:off x="-27296" y="5786176"/>
            <a:ext cx="12192000" cy="1071824"/>
          </a:xfrm>
          <a:prstGeom prst="rect">
            <a:avLst/>
          </a:prstGeom>
          <a:noFill/>
          <a:ln>
            <a:noFill/>
          </a:ln>
        </p:spPr>
      </p:pic>
      <p:pic>
        <p:nvPicPr>
          <p:cNvPr id="203" name="Google Shape;203;p10"/>
          <p:cNvPicPr preferRelativeResize="0"/>
          <p:nvPr/>
        </p:nvPicPr>
        <p:blipFill>
          <a:blip r:embed="rId5">
            <a:alphaModFix/>
          </a:blip>
          <a:stretch>
            <a:fillRect/>
          </a:stretch>
        </p:blipFill>
        <p:spPr>
          <a:xfrm>
            <a:off x="9886287" y="3216259"/>
            <a:ext cx="1582275" cy="2511550"/>
          </a:xfrm>
          <a:prstGeom prst="rect">
            <a:avLst/>
          </a:prstGeom>
          <a:noFill/>
          <a:ln>
            <a:noFill/>
          </a:ln>
        </p:spPr>
      </p:pic>
      <p:pic>
        <p:nvPicPr>
          <p:cNvPr id="8" name="7 Imagen" descr="pngegg (7).png"/>
          <p:cNvPicPr>
            <a:picLocks noChangeAspect="1"/>
          </p:cNvPicPr>
          <p:nvPr/>
        </p:nvPicPr>
        <p:blipFill>
          <a:blip r:embed="rId6"/>
          <a:stretch>
            <a:fillRect/>
          </a:stretch>
        </p:blipFill>
        <p:spPr>
          <a:xfrm>
            <a:off x="290697" y="4426084"/>
            <a:ext cx="1682890" cy="2033081"/>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9"/>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208" name="Google Shape;208;p9"/>
          <p:cNvSpPr/>
          <p:nvPr/>
        </p:nvSpPr>
        <p:spPr>
          <a:xfrm>
            <a:off x="6897169" y="2609271"/>
            <a:ext cx="4398900" cy="23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202124"/>
                </a:solidFill>
                <a:latin typeface="arial"/>
                <a:ea typeface="arial"/>
                <a:cs typeface="arial"/>
                <a:sym typeface="arial"/>
              </a:rPr>
              <a:t>Se define una </a:t>
            </a:r>
            <a:r>
              <a:rPr lang="es-PE" sz="1800" b="1" i="0">
                <a:solidFill>
                  <a:srgbClr val="202124"/>
                </a:solidFill>
                <a:latin typeface="arial"/>
                <a:ea typeface="arial"/>
                <a:cs typeface="arial"/>
                <a:sym typeface="arial"/>
              </a:rPr>
              <a:t>entidad</a:t>
            </a:r>
            <a:r>
              <a:rPr lang="es-PE" sz="1800" b="0" i="0">
                <a:solidFill>
                  <a:srgbClr val="202124"/>
                </a:solidFill>
                <a:latin typeface="arial"/>
                <a:ea typeface="arial"/>
                <a:cs typeface="arial"/>
                <a:sym typeface="arial"/>
              </a:rPr>
              <a:t> (o instancia) a una unidad de una </a:t>
            </a:r>
            <a:r>
              <a:rPr lang="es-PE" sz="1800" b="1" i="0">
                <a:solidFill>
                  <a:srgbClr val="202124"/>
                </a:solidFill>
                <a:latin typeface="arial"/>
                <a:ea typeface="arial"/>
                <a:cs typeface="arial"/>
                <a:sym typeface="arial"/>
              </a:rPr>
              <a:t>base de datos</a:t>
            </a:r>
            <a:r>
              <a:rPr lang="es-PE" sz="1800" b="0" i="0">
                <a:solidFill>
                  <a:srgbClr val="202124"/>
                </a:solidFill>
                <a:latin typeface="arial"/>
                <a:ea typeface="arial"/>
                <a:cs typeface="arial"/>
                <a:sym typeface="arial"/>
              </a:rPr>
              <a:t> que contiene información. Esta unidad es una representación dentro de la </a:t>
            </a:r>
            <a:r>
              <a:rPr lang="es-PE" sz="1800" b="1" i="0">
                <a:solidFill>
                  <a:srgbClr val="202124"/>
                </a:solidFill>
                <a:latin typeface="arial"/>
                <a:ea typeface="arial"/>
                <a:cs typeface="arial"/>
                <a:sym typeface="arial"/>
              </a:rPr>
              <a:t>base de datos</a:t>
            </a:r>
            <a:r>
              <a:rPr lang="es-PE" sz="1800" b="0" i="0">
                <a:solidFill>
                  <a:srgbClr val="202124"/>
                </a:solidFill>
                <a:latin typeface="arial"/>
                <a:ea typeface="arial"/>
                <a:cs typeface="arial"/>
                <a:sym typeface="arial"/>
              </a:rPr>
              <a:t> de un objeto, persona, empresa... etc, del mundo real, y como tal posee ciertos atributos que la diferencian del resto de </a:t>
            </a:r>
            <a:r>
              <a:rPr lang="es-PE" sz="1800" b="1" i="0">
                <a:solidFill>
                  <a:srgbClr val="202124"/>
                </a:solidFill>
                <a:latin typeface="arial"/>
                <a:ea typeface="arial"/>
                <a:cs typeface="arial"/>
                <a:sym typeface="arial"/>
              </a:rPr>
              <a:t>entidades</a:t>
            </a:r>
            <a:r>
              <a:rPr lang="es-PE" sz="1800" b="0" i="0">
                <a:solidFill>
                  <a:srgbClr val="202124"/>
                </a:solidFill>
                <a:latin typeface="arial"/>
                <a:ea typeface="arial"/>
                <a:cs typeface="arial"/>
                <a:sym typeface="arial"/>
              </a:rPr>
              <a:t>.</a:t>
            </a:r>
            <a:endParaRPr sz="1800">
              <a:solidFill>
                <a:schemeClr val="dk1"/>
              </a:solidFill>
              <a:latin typeface="Calibri"/>
              <a:ea typeface="Calibri"/>
              <a:cs typeface="Calibri"/>
              <a:sym typeface="Calibri"/>
            </a:endParaRPr>
          </a:p>
        </p:txBody>
      </p:sp>
      <p:sp>
        <p:nvSpPr>
          <p:cNvPr id="209" name="Google Shape;209;p9"/>
          <p:cNvSpPr txBox="1"/>
          <p:nvPr/>
        </p:nvSpPr>
        <p:spPr>
          <a:xfrm>
            <a:off x="1139623" y="3355857"/>
            <a:ext cx="1728300" cy="333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Entidades</a:t>
            </a:r>
            <a:endParaRPr/>
          </a:p>
        </p:txBody>
      </p:sp>
      <p:sp>
        <p:nvSpPr>
          <p:cNvPr id="210" name="Google Shape;210;p9"/>
          <p:cNvSpPr/>
          <p:nvPr/>
        </p:nvSpPr>
        <p:spPr>
          <a:xfrm>
            <a:off x="3399708" y="2181463"/>
            <a:ext cx="2448900" cy="3018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9"/>
          <p:cNvSpPr/>
          <p:nvPr/>
        </p:nvSpPr>
        <p:spPr>
          <a:xfrm>
            <a:off x="3399708" y="2181463"/>
            <a:ext cx="2448900" cy="453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9"/>
          <p:cNvSpPr txBox="1"/>
          <p:nvPr/>
        </p:nvSpPr>
        <p:spPr>
          <a:xfrm>
            <a:off x="4061348" y="2223669"/>
            <a:ext cx="1125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a:solidFill>
                  <a:schemeClr val="dk1"/>
                </a:solidFill>
                <a:latin typeface="Calibri"/>
                <a:ea typeface="Calibri"/>
                <a:cs typeface="Calibri"/>
                <a:sym typeface="Calibri"/>
              </a:rPr>
              <a:t>Empleado</a:t>
            </a:r>
            <a:endParaRPr/>
          </a:p>
        </p:txBody>
      </p:sp>
      <p:sp>
        <p:nvSpPr>
          <p:cNvPr id="213" name="Google Shape;213;p9"/>
          <p:cNvSpPr txBox="1"/>
          <p:nvPr/>
        </p:nvSpPr>
        <p:spPr>
          <a:xfrm>
            <a:off x="3592945" y="2808721"/>
            <a:ext cx="9573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Nombre</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Apellido</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Edad</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Puesto</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Salario</a:t>
            </a:r>
            <a:endParaRPr/>
          </a:p>
        </p:txBody>
      </p:sp>
      <p:pic>
        <p:nvPicPr>
          <p:cNvPr id="214" name="Google Shape;214;p9"/>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215" name="Google Shape;215;p9"/>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0"/>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221" name="Google Shape;221;p10"/>
          <p:cNvSpPr/>
          <p:nvPr/>
        </p:nvSpPr>
        <p:spPr>
          <a:xfrm>
            <a:off x="1524000" y="3429000"/>
            <a:ext cx="285387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202124"/>
                </a:solidFill>
                <a:latin typeface="arial"/>
                <a:ea typeface="arial"/>
                <a:cs typeface="arial"/>
                <a:sym typeface="arial"/>
              </a:rPr>
              <a:t>Si queremos construir la base de datos para una tienda virtual </a:t>
            </a:r>
            <a:r>
              <a:rPr lang="es-PE" sz="1800">
                <a:solidFill>
                  <a:srgbClr val="202124"/>
                </a:solidFill>
                <a:latin typeface="arial"/>
                <a:ea typeface="arial"/>
                <a:cs typeface="arial"/>
                <a:sym typeface="arial"/>
              </a:rPr>
              <a:t>podríamos</a:t>
            </a:r>
            <a:r>
              <a:rPr lang="es-PE" sz="1800" b="0" i="0">
                <a:solidFill>
                  <a:srgbClr val="202124"/>
                </a:solidFill>
                <a:latin typeface="arial"/>
                <a:ea typeface="arial"/>
                <a:cs typeface="arial"/>
                <a:sym typeface="arial"/>
              </a:rPr>
              <a:t> encontrar las siguientes entidades</a:t>
            </a:r>
            <a:endParaRPr sz="1800">
              <a:solidFill>
                <a:schemeClr val="dk1"/>
              </a:solidFill>
              <a:latin typeface="Calibri"/>
              <a:ea typeface="Calibri"/>
              <a:cs typeface="Calibri"/>
              <a:sym typeface="Calibri"/>
            </a:endParaRPr>
          </a:p>
        </p:txBody>
      </p:sp>
      <p:sp>
        <p:nvSpPr>
          <p:cNvPr id="222" name="Google Shape;222;p10"/>
          <p:cNvSpPr txBox="1"/>
          <p:nvPr/>
        </p:nvSpPr>
        <p:spPr>
          <a:xfrm>
            <a:off x="1493141" y="2840783"/>
            <a:ext cx="2508353" cy="333876"/>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Tienda Virtual</a:t>
            </a:r>
            <a:endParaRPr/>
          </a:p>
        </p:txBody>
      </p:sp>
      <p:grpSp>
        <p:nvGrpSpPr>
          <p:cNvPr id="2" name="Google Shape;223;p10"/>
          <p:cNvGrpSpPr/>
          <p:nvPr/>
        </p:nvGrpSpPr>
        <p:grpSpPr>
          <a:xfrm>
            <a:off x="4781888" y="2678002"/>
            <a:ext cx="6064468" cy="2463690"/>
            <a:chOff x="0" y="565423"/>
            <a:chExt cx="6064468" cy="2463690"/>
          </a:xfrm>
        </p:grpSpPr>
        <p:sp>
          <p:nvSpPr>
            <p:cNvPr id="224" name="Google Shape;224;p10"/>
            <p:cNvSpPr/>
            <p:nvPr/>
          </p:nvSpPr>
          <p:spPr>
            <a:xfrm>
              <a:off x="0" y="565423"/>
              <a:ext cx="1895146" cy="113708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0"/>
            <p:cNvSpPr txBox="1"/>
            <p:nvPr/>
          </p:nvSpPr>
          <p:spPr>
            <a:xfrm>
              <a:off x="0" y="565423"/>
              <a:ext cx="1895146" cy="113708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s-PE" sz="2400">
                  <a:solidFill>
                    <a:schemeClr val="lt1"/>
                  </a:solidFill>
                  <a:latin typeface="Calibri"/>
                  <a:ea typeface="Calibri"/>
                  <a:cs typeface="Calibri"/>
                  <a:sym typeface="Calibri"/>
                </a:rPr>
                <a:t>Producto</a:t>
              </a:r>
              <a:endParaRPr/>
            </a:p>
          </p:txBody>
        </p:sp>
        <p:sp>
          <p:nvSpPr>
            <p:cNvPr id="226" name="Google Shape;226;p10"/>
            <p:cNvSpPr/>
            <p:nvPr/>
          </p:nvSpPr>
          <p:spPr>
            <a:xfrm>
              <a:off x="2084661" y="565423"/>
              <a:ext cx="1895146" cy="113708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p:nvPr/>
          </p:nvSpPr>
          <p:spPr>
            <a:xfrm>
              <a:off x="2084661" y="565423"/>
              <a:ext cx="1895146" cy="113708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s-PE" sz="2400">
                  <a:solidFill>
                    <a:schemeClr val="lt1"/>
                  </a:solidFill>
                  <a:latin typeface="Calibri"/>
                  <a:ea typeface="Calibri"/>
                  <a:cs typeface="Calibri"/>
                  <a:sym typeface="Calibri"/>
                </a:rPr>
                <a:t>Categoria</a:t>
              </a:r>
              <a:endParaRPr/>
            </a:p>
          </p:txBody>
        </p:sp>
        <p:sp>
          <p:nvSpPr>
            <p:cNvPr id="228" name="Google Shape;228;p10"/>
            <p:cNvSpPr/>
            <p:nvPr/>
          </p:nvSpPr>
          <p:spPr>
            <a:xfrm>
              <a:off x="4169322" y="565423"/>
              <a:ext cx="1895146" cy="113708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txBox="1"/>
            <p:nvPr/>
          </p:nvSpPr>
          <p:spPr>
            <a:xfrm>
              <a:off x="4169322" y="565423"/>
              <a:ext cx="1895146" cy="113708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s-PE" sz="2400">
                  <a:solidFill>
                    <a:schemeClr val="lt1"/>
                  </a:solidFill>
                  <a:latin typeface="Calibri"/>
                  <a:ea typeface="Calibri"/>
                  <a:cs typeface="Calibri"/>
                  <a:sym typeface="Calibri"/>
                </a:rPr>
                <a:t>Comprobante de Venta</a:t>
              </a:r>
              <a:endParaRPr/>
            </a:p>
          </p:txBody>
        </p:sp>
        <p:sp>
          <p:nvSpPr>
            <p:cNvPr id="230" name="Google Shape;230;p10"/>
            <p:cNvSpPr/>
            <p:nvPr/>
          </p:nvSpPr>
          <p:spPr>
            <a:xfrm>
              <a:off x="0" y="1892026"/>
              <a:ext cx="1895146" cy="113708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0"/>
            <p:cNvSpPr txBox="1"/>
            <p:nvPr/>
          </p:nvSpPr>
          <p:spPr>
            <a:xfrm>
              <a:off x="0" y="1892026"/>
              <a:ext cx="1895146" cy="113708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s-PE" sz="2400">
                  <a:solidFill>
                    <a:schemeClr val="lt1"/>
                  </a:solidFill>
                  <a:latin typeface="Calibri"/>
                  <a:ea typeface="Calibri"/>
                  <a:cs typeface="Calibri"/>
                  <a:sym typeface="Calibri"/>
                </a:rPr>
                <a:t>Usuario</a:t>
              </a:r>
              <a:endParaRPr/>
            </a:p>
          </p:txBody>
        </p:sp>
        <p:sp>
          <p:nvSpPr>
            <p:cNvPr id="232" name="Google Shape;232;p10"/>
            <p:cNvSpPr/>
            <p:nvPr/>
          </p:nvSpPr>
          <p:spPr>
            <a:xfrm>
              <a:off x="2084661" y="1892026"/>
              <a:ext cx="1895146" cy="113708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txBox="1"/>
            <p:nvPr/>
          </p:nvSpPr>
          <p:spPr>
            <a:xfrm>
              <a:off x="2084661" y="1892026"/>
              <a:ext cx="1895146" cy="113708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s-PE" sz="2400">
                  <a:solidFill>
                    <a:schemeClr val="lt1"/>
                  </a:solidFill>
                  <a:latin typeface="Calibri"/>
                  <a:ea typeface="Calibri"/>
                  <a:cs typeface="Calibri"/>
                  <a:sym typeface="Calibri"/>
                </a:rPr>
                <a:t>Venta</a:t>
              </a:r>
              <a:endParaRPr/>
            </a:p>
          </p:txBody>
        </p:sp>
        <p:sp>
          <p:nvSpPr>
            <p:cNvPr id="234" name="Google Shape;234;p10"/>
            <p:cNvSpPr/>
            <p:nvPr/>
          </p:nvSpPr>
          <p:spPr>
            <a:xfrm>
              <a:off x="4169322" y="1892026"/>
              <a:ext cx="1895146" cy="1137087"/>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0"/>
            <p:cNvSpPr txBox="1"/>
            <p:nvPr/>
          </p:nvSpPr>
          <p:spPr>
            <a:xfrm>
              <a:off x="4169322" y="1892026"/>
              <a:ext cx="1895146" cy="113708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s-PE" sz="2400">
                  <a:solidFill>
                    <a:schemeClr val="lt1"/>
                  </a:solidFill>
                  <a:latin typeface="Calibri"/>
                  <a:ea typeface="Calibri"/>
                  <a:cs typeface="Calibri"/>
                  <a:sym typeface="Calibri"/>
                </a:rPr>
                <a:t>Pago</a:t>
              </a:r>
              <a:endParaRPr/>
            </a:p>
          </p:txBody>
        </p:sp>
      </p:grpSp>
      <p:pic>
        <p:nvPicPr>
          <p:cNvPr id="236" name="Google Shape;236;p10"/>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237" name="Google Shape;237;p10"/>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1"/>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243" name="Google Shape;243;p11"/>
          <p:cNvSpPr/>
          <p:nvPr/>
        </p:nvSpPr>
        <p:spPr>
          <a:xfrm>
            <a:off x="7104997" y="2373283"/>
            <a:ext cx="4398900" cy="14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chemeClr val="dk1"/>
                </a:solidFill>
                <a:latin typeface="Calibri"/>
                <a:ea typeface="Calibri"/>
                <a:cs typeface="Calibri"/>
                <a:sym typeface="Calibri"/>
              </a:rPr>
              <a:t>Cada vez que tengamos que crear una tabla debemos poner a prueba nuestra capacidad para definir los tipos de datos que con </a:t>
            </a:r>
            <a:r>
              <a:rPr lang="es-PE" sz="1800" b="1">
                <a:solidFill>
                  <a:schemeClr val="dk1"/>
                </a:solidFill>
                <a:latin typeface="Calibri"/>
                <a:ea typeface="Calibri"/>
                <a:cs typeface="Calibri"/>
                <a:sym typeface="Calibri"/>
              </a:rPr>
              <a:t>mayor eficiencia</a:t>
            </a:r>
            <a:r>
              <a:rPr lang="es-PE" sz="1800">
                <a:solidFill>
                  <a:schemeClr val="dk1"/>
                </a:solidFill>
                <a:latin typeface="Calibri"/>
                <a:ea typeface="Calibri"/>
                <a:cs typeface="Calibri"/>
                <a:sym typeface="Calibri"/>
              </a:rPr>
              <a:t> puedan almacenar la información que necesitemos guardar.</a:t>
            </a:r>
            <a:endParaRPr sz="1800">
              <a:solidFill>
                <a:schemeClr val="dk1"/>
              </a:solidFill>
              <a:latin typeface="Calibri"/>
              <a:ea typeface="Calibri"/>
              <a:cs typeface="Calibri"/>
              <a:sym typeface="Calibri"/>
            </a:endParaRPr>
          </a:p>
        </p:txBody>
      </p:sp>
      <p:sp>
        <p:nvSpPr>
          <p:cNvPr id="244" name="Google Shape;244;p11"/>
          <p:cNvSpPr txBox="1"/>
          <p:nvPr/>
        </p:nvSpPr>
        <p:spPr>
          <a:xfrm>
            <a:off x="1055998" y="3093932"/>
            <a:ext cx="1728300" cy="333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Tipos de datos</a:t>
            </a:r>
            <a:endParaRPr/>
          </a:p>
        </p:txBody>
      </p:sp>
      <p:sp>
        <p:nvSpPr>
          <p:cNvPr id="245" name="Google Shape;245;p11"/>
          <p:cNvSpPr/>
          <p:nvPr/>
        </p:nvSpPr>
        <p:spPr>
          <a:xfrm>
            <a:off x="3316083" y="1919538"/>
            <a:ext cx="2869200" cy="3018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11"/>
          <p:cNvSpPr/>
          <p:nvPr/>
        </p:nvSpPr>
        <p:spPr>
          <a:xfrm>
            <a:off x="3316082" y="1919538"/>
            <a:ext cx="2869200" cy="453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11"/>
          <p:cNvSpPr txBox="1"/>
          <p:nvPr/>
        </p:nvSpPr>
        <p:spPr>
          <a:xfrm>
            <a:off x="3941190" y="1961744"/>
            <a:ext cx="1619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a:solidFill>
                  <a:schemeClr val="dk1"/>
                </a:solidFill>
                <a:latin typeface="Calibri"/>
                <a:ea typeface="Calibri"/>
                <a:cs typeface="Calibri"/>
                <a:sym typeface="Calibri"/>
              </a:rPr>
              <a:t>Empleado</a:t>
            </a:r>
            <a:endParaRPr/>
          </a:p>
        </p:txBody>
      </p:sp>
      <p:sp>
        <p:nvSpPr>
          <p:cNvPr id="248" name="Google Shape;248;p11"/>
          <p:cNvSpPr txBox="1"/>
          <p:nvPr/>
        </p:nvSpPr>
        <p:spPr>
          <a:xfrm>
            <a:off x="3509320" y="2546796"/>
            <a:ext cx="9573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Nombre</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Apellido</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Edad</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Puesto</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Salario</a:t>
            </a:r>
            <a:endParaRPr/>
          </a:p>
        </p:txBody>
      </p:sp>
      <p:sp>
        <p:nvSpPr>
          <p:cNvPr id="249" name="Google Shape;249;p11"/>
          <p:cNvSpPr txBox="1"/>
          <p:nvPr/>
        </p:nvSpPr>
        <p:spPr>
          <a:xfrm>
            <a:off x="4750743" y="2546796"/>
            <a:ext cx="12939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800" b="1">
                <a:solidFill>
                  <a:schemeClr val="dk1"/>
                </a:solidFill>
                <a:latin typeface="Calibri"/>
                <a:ea typeface="Calibri"/>
                <a:cs typeface="Calibri"/>
                <a:sym typeface="Calibri"/>
              </a:rPr>
              <a:t>Varchar(30)</a:t>
            </a:r>
            <a:endParaRPr/>
          </a:p>
          <a:p>
            <a:pPr marL="0" marR="0" lvl="0" indent="0" algn="l" rtl="0">
              <a:lnSpc>
                <a:spcPct val="150000"/>
              </a:lnSpc>
              <a:spcBef>
                <a:spcPts val="0"/>
              </a:spcBef>
              <a:spcAft>
                <a:spcPts val="0"/>
              </a:spcAft>
              <a:buNone/>
            </a:pPr>
            <a:r>
              <a:rPr lang="es-PE" sz="1800" b="1">
                <a:solidFill>
                  <a:schemeClr val="dk1"/>
                </a:solidFill>
                <a:latin typeface="Calibri"/>
                <a:ea typeface="Calibri"/>
                <a:cs typeface="Calibri"/>
                <a:sym typeface="Calibri"/>
              </a:rPr>
              <a:t>Varchar(30)</a:t>
            </a:r>
            <a:endParaRPr/>
          </a:p>
          <a:p>
            <a:pPr marL="0" marR="0" lvl="0" indent="0" algn="l" rtl="0">
              <a:lnSpc>
                <a:spcPct val="150000"/>
              </a:lnSpc>
              <a:spcBef>
                <a:spcPts val="0"/>
              </a:spcBef>
              <a:spcAft>
                <a:spcPts val="0"/>
              </a:spcAft>
              <a:buNone/>
            </a:pPr>
            <a:r>
              <a:rPr lang="es-PE" sz="1800" b="1">
                <a:solidFill>
                  <a:schemeClr val="dk1"/>
                </a:solidFill>
                <a:latin typeface="Calibri"/>
                <a:ea typeface="Calibri"/>
                <a:cs typeface="Calibri"/>
                <a:sym typeface="Calibri"/>
              </a:rPr>
              <a:t>Int</a:t>
            </a:r>
            <a:endParaRPr sz="18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800" b="1">
                <a:solidFill>
                  <a:schemeClr val="dk1"/>
                </a:solidFill>
                <a:latin typeface="Calibri"/>
                <a:ea typeface="Calibri"/>
                <a:cs typeface="Calibri"/>
                <a:sym typeface="Calibri"/>
              </a:rPr>
              <a:t>Varchar(45)</a:t>
            </a:r>
            <a:endParaRPr/>
          </a:p>
          <a:p>
            <a:pPr marL="0" marR="0" lvl="0" indent="0" algn="l" rtl="0">
              <a:lnSpc>
                <a:spcPct val="150000"/>
              </a:lnSpc>
              <a:spcBef>
                <a:spcPts val="0"/>
              </a:spcBef>
              <a:spcAft>
                <a:spcPts val="0"/>
              </a:spcAft>
              <a:buNone/>
            </a:pPr>
            <a:r>
              <a:rPr lang="es-PE" sz="1800" b="1">
                <a:solidFill>
                  <a:schemeClr val="dk1"/>
                </a:solidFill>
                <a:latin typeface="Calibri"/>
                <a:ea typeface="Calibri"/>
                <a:cs typeface="Calibri"/>
                <a:sym typeface="Calibri"/>
              </a:rPr>
              <a:t>Float</a:t>
            </a:r>
            <a:endParaRPr sz="1800" b="1">
              <a:solidFill>
                <a:schemeClr val="dk1"/>
              </a:solidFill>
              <a:latin typeface="Calibri"/>
              <a:ea typeface="Calibri"/>
              <a:cs typeface="Calibri"/>
              <a:sym typeface="Calibri"/>
            </a:endParaRPr>
          </a:p>
        </p:txBody>
      </p:sp>
      <p:pic>
        <p:nvPicPr>
          <p:cNvPr id="250" name="Google Shape;250;p11"/>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251" name="Google Shape;251;p11"/>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2"/>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257" name="Google Shape;257;p12"/>
          <p:cNvSpPr txBox="1"/>
          <p:nvPr/>
        </p:nvSpPr>
        <p:spPr>
          <a:xfrm>
            <a:off x="1524000" y="3891106"/>
            <a:ext cx="1728322" cy="33387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Tipos de datos</a:t>
            </a:r>
            <a:endParaRPr/>
          </a:p>
        </p:txBody>
      </p:sp>
      <p:grpSp>
        <p:nvGrpSpPr>
          <p:cNvPr id="2" name="Google Shape;258;p12"/>
          <p:cNvGrpSpPr/>
          <p:nvPr/>
        </p:nvGrpSpPr>
        <p:grpSpPr>
          <a:xfrm>
            <a:off x="4188646" y="2914066"/>
            <a:ext cx="6477328" cy="1954080"/>
            <a:chOff x="2025" y="377626"/>
            <a:chExt cx="6477328" cy="1954080"/>
          </a:xfrm>
        </p:grpSpPr>
        <p:sp>
          <p:nvSpPr>
            <p:cNvPr id="259" name="Google Shape;259;p12"/>
            <p:cNvSpPr/>
            <p:nvPr/>
          </p:nvSpPr>
          <p:spPr>
            <a:xfrm>
              <a:off x="2025" y="377626"/>
              <a:ext cx="1974795" cy="460800"/>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2"/>
            <p:cNvSpPr txBox="1"/>
            <p:nvPr/>
          </p:nvSpPr>
          <p:spPr>
            <a:xfrm>
              <a:off x="2025" y="377626"/>
              <a:ext cx="1974795"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s-PE" sz="1600" b="1" i="0" strike="noStrike">
                  <a:solidFill>
                    <a:schemeClr val="lt1"/>
                  </a:solidFill>
                  <a:latin typeface="Arial"/>
                  <a:ea typeface="Arial"/>
                  <a:cs typeface="Arial"/>
                  <a:sym typeface="Arial"/>
                </a:rPr>
                <a:t>Datos numéricos</a:t>
              </a:r>
              <a:endParaRPr sz="1600">
                <a:solidFill>
                  <a:schemeClr val="lt1"/>
                </a:solidFill>
                <a:latin typeface="Calibri"/>
                <a:ea typeface="Calibri"/>
                <a:cs typeface="Calibri"/>
                <a:sym typeface="Calibri"/>
              </a:endParaRPr>
            </a:p>
          </p:txBody>
        </p:sp>
        <p:sp>
          <p:nvSpPr>
            <p:cNvPr id="261" name="Google Shape;261;p12"/>
            <p:cNvSpPr/>
            <p:nvPr/>
          </p:nvSpPr>
          <p:spPr>
            <a:xfrm>
              <a:off x="2025" y="838426"/>
              <a:ext cx="1974795" cy="1493280"/>
            </a:xfrm>
            <a:prstGeom prst="rect">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2"/>
            <p:cNvSpPr txBox="1"/>
            <p:nvPr/>
          </p:nvSpPr>
          <p:spPr>
            <a:xfrm>
              <a:off x="2025" y="838426"/>
              <a:ext cx="1974795" cy="149328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s-PE" sz="1600" b="0" i="0" u="none" strike="noStrike" cap="none">
                  <a:solidFill>
                    <a:schemeClr val="dk1"/>
                  </a:solidFill>
                  <a:latin typeface="Arial"/>
                  <a:ea typeface="Arial"/>
                  <a:cs typeface="Arial"/>
                  <a:sym typeface="Arial"/>
                </a:rPr>
                <a:t>TINYINT</a:t>
              </a:r>
              <a:endParaRPr sz="1600" b="0" i="0" u="none" strike="noStrike" cap="none">
                <a:solidFill>
                  <a:schemeClr val="dk1"/>
                </a:solidFill>
                <a:latin typeface="Arial"/>
                <a:ea typeface="Arial"/>
                <a:cs typeface="Arial"/>
                <a:sym typeface="Arial"/>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Arial"/>
                  <a:ea typeface="Arial"/>
                  <a:cs typeface="Arial"/>
                  <a:sym typeface="Arial"/>
                </a:rPr>
                <a:t>SMALLINT</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Arial"/>
                  <a:ea typeface="Arial"/>
                  <a:cs typeface="Arial"/>
                  <a:sym typeface="Arial"/>
                </a:rPr>
                <a:t>MEDIUMINT</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Arial"/>
                  <a:ea typeface="Arial"/>
                  <a:cs typeface="Arial"/>
                  <a:sym typeface="Arial"/>
                </a:rPr>
                <a:t>INT o INTEGER</a:t>
              </a:r>
              <a:endParaRPr sz="1600" b="0" i="0" u="none" strike="noStrike" cap="none">
                <a:solidFill>
                  <a:schemeClr val="dk1"/>
                </a:solidFill>
                <a:latin typeface="Arial"/>
                <a:ea typeface="Arial"/>
                <a:cs typeface="Arial"/>
                <a:sym typeface="Arial"/>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Arial"/>
                  <a:ea typeface="Arial"/>
                  <a:cs typeface="Arial"/>
                  <a:sym typeface="Arial"/>
                </a:rPr>
                <a:t>BIGINT</a:t>
              </a:r>
              <a:endParaRPr sz="1600" b="0" i="0" u="none" strike="noStrike" cap="none">
                <a:solidFill>
                  <a:schemeClr val="dk1"/>
                </a:solidFill>
                <a:latin typeface="Arial"/>
                <a:ea typeface="Arial"/>
                <a:cs typeface="Arial"/>
                <a:sym typeface="Arial"/>
              </a:endParaRPr>
            </a:p>
          </p:txBody>
        </p:sp>
        <p:sp>
          <p:nvSpPr>
            <p:cNvPr id="263" name="Google Shape;263;p12"/>
            <p:cNvSpPr/>
            <p:nvPr/>
          </p:nvSpPr>
          <p:spPr>
            <a:xfrm>
              <a:off x="2253291" y="377626"/>
              <a:ext cx="1974795" cy="460800"/>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txBox="1"/>
            <p:nvPr/>
          </p:nvSpPr>
          <p:spPr>
            <a:xfrm>
              <a:off x="2253291" y="377626"/>
              <a:ext cx="1974795"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s-PE" sz="1600">
                  <a:solidFill>
                    <a:schemeClr val="lt1"/>
                  </a:solidFill>
                  <a:latin typeface="Calibri"/>
                  <a:ea typeface="Calibri"/>
                  <a:cs typeface="Calibri"/>
                  <a:sym typeface="Calibri"/>
                </a:rPr>
                <a:t>Cadenas</a:t>
              </a:r>
              <a:endParaRPr/>
            </a:p>
          </p:txBody>
        </p:sp>
        <p:sp>
          <p:nvSpPr>
            <p:cNvPr id="265" name="Google Shape;265;p12"/>
            <p:cNvSpPr/>
            <p:nvPr/>
          </p:nvSpPr>
          <p:spPr>
            <a:xfrm>
              <a:off x="2253291" y="838426"/>
              <a:ext cx="1974795" cy="1493280"/>
            </a:xfrm>
            <a:prstGeom prst="rect">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2"/>
            <p:cNvSpPr txBox="1"/>
            <p:nvPr/>
          </p:nvSpPr>
          <p:spPr>
            <a:xfrm>
              <a:off x="2253291" y="838426"/>
              <a:ext cx="1974795" cy="149328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CHAR</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VARCHAR</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TINYTEXT</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BLOB</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TEXT</a:t>
              </a:r>
              <a:endParaRPr/>
            </a:p>
          </p:txBody>
        </p:sp>
        <p:sp>
          <p:nvSpPr>
            <p:cNvPr id="267" name="Google Shape;267;p12"/>
            <p:cNvSpPr/>
            <p:nvPr/>
          </p:nvSpPr>
          <p:spPr>
            <a:xfrm>
              <a:off x="4504558" y="377626"/>
              <a:ext cx="1974795" cy="460800"/>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2"/>
            <p:cNvSpPr txBox="1"/>
            <p:nvPr/>
          </p:nvSpPr>
          <p:spPr>
            <a:xfrm>
              <a:off x="4504558" y="377626"/>
              <a:ext cx="1974795"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s-PE" sz="1600" b="1" i="0">
                  <a:solidFill>
                    <a:schemeClr val="lt1"/>
                  </a:solidFill>
                  <a:latin typeface="Calibri"/>
                  <a:ea typeface="Calibri"/>
                  <a:cs typeface="Calibri"/>
                  <a:sym typeface="Calibri"/>
                </a:rPr>
                <a:t>Fechas y Horas</a:t>
              </a:r>
              <a:endParaRPr sz="1600">
                <a:solidFill>
                  <a:schemeClr val="lt1"/>
                </a:solidFill>
                <a:latin typeface="Calibri"/>
                <a:ea typeface="Calibri"/>
                <a:cs typeface="Calibri"/>
                <a:sym typeface="Calibri"/>
              </a:endParaRPr>
            </a:p>
          </p:txBody>
        </p:sp>
        <p:sp>
          <p:nvSpPr>
            <p:cNvPr id="269" name="Google Shape;269;p12"/>
            <p:cNvSpPr/>
            <p:nvPr/>
          </p:nvSpPr>
          <p:spPr>
            <a:xfrm>
              <a:off x="4504558" y="838426"/>
              <a:ext cx="1974795" cy="1493280"/>
            </a:xfrm>
            <a:prstGeom prst="rect">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2"/>
            <p:cNvSpPr txBox="1"/>
            <p:nvPr/>
          </p:nvSpPr>
          <p:spPr>
            <a:xfrm>
              <a:off x="4504558" y="838426"/>
              <a:ext cx="1974795" cy="149328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DATE</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DATETIME</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TIME</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TIMESTAMP</a:t>
              </a:r>
              <a:endParaRPr/>
            </a:p>
            <a:p>
              <a:pPr marL="171450" marR="0" lvl="1" indent="-171450" algn="l" rtl="0">
                <a:lnSpc>
                  <a:spcPct val="90000"/>
                </a:lnSpc>
                <a:spcBef>
                  <a:spcPts val="240"/>
                </a:spcBef>
                <a:spcAft>
                  <a:spcPts val="0"/>
                </a:spcAft>
                <a:buClr>
                  <a:schemeClr val="dk1"/>
                </a:buClr>
                <a:buSzPts val="1600"/>
                <a:buFont typeface="Arial"/>
                <a:buChar char="•"/>
              </a:pPr>
              <a:r>
                <a:rPr lang="es-PE" sz="1600" b="0" i="0" u="none" strike="noStrike" cap="none">
                  <a:solidFill>
                    <a:schemeClr val="dk1"/>
                  </a:solidFill>
                  <a:latin typeface="Calibri"/>
                  <a:ea typeface="Calibri"/>
                  <a:cs typeface="Calibri"/>
                  <a:sym typeface="Calibri"/>
                </a:rPr>
                <a:t>YEAR</a:t>
              </a:r>
              <a:endParaRPr/>
            </a:p>
          </p:txBody>
        </p:sp>
      </p:grpSp>
      <p:pic>
        <p:nvPicPr>
          <p:cNvPr id="271" name="Google Shape;271;p12"/>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272" name="Google Shape;272;p12"/>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pic>
        <p:nvPicPr>
          <p:cNvPr id="278" name="Google Shape;278;p13"/>
          <p:cNvPicPr preferRelativeResize="0"/>
          <p:nvPr/>
        </p:nvPicPr>
        <p:blipFill rotWithShape="1">
          <a:blip r:embed="rId3">
            <a:alphaModFix/>
          </a:blip>
          <a:srcRect/>
          <a:stretch/>
        </p:blipFill>
        <p:spPr>
          <a:xfrm>
            <a:off x="5656408" y="1820933"/>
            <a:ext cx="5476375" cy="3450116"/>
          </a:xfrm>
          <a:prstGeom prst="rect">
            <a:avLst/>
          </a:prstGeom>
          <a:noFill/>
          <a:ln>
            <a:noFill/>
          </a:ln>
        </p:spPr>
      </p:pic>
      <p:sp>
        <p:nvSpPr>
          <p:cNvPr id="279" name="Google Shape;279;p13"/>
          <p:cNvSpPr txBox="1"/>
          <p:nvPr/>
        </p:nvSpPr>
        <p:spPr>
          <a:xfrm>
            <a:off x="1524002" y="3527598"/>
            <a:ext cx="2637300" cy="333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Asociación</a:t>
            </a:r>
            <a:endParaRPr/>
          </a:p>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Entre entidades</a:t>
            </a:r>
            <a:endParaRPr/>
          </a:p>
        </p:txBody>
      </p:sp>
      <p:pic>
        <p:nvPicPr>
          <p:cNvPr id="280" name="Google Shape;280;p13"/>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281" name="Google Shape;281;p13"/>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4"/>
          <p:cNvSpPr txBox="1">
            <a:spLocks noGrp="1"/>
          </p:cNvSpPr>
          <p:nvPr>
            <p:ph type="ctrTitle"/>
          </p:nvPr>
        </p:nvSpPr>
        <p:spPr>
          <a:xfrm>
            <a:off x="1524000" y="257875"/>
            <a:ext cx="9144000" cy="1052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287" name="Google Shape;287;p14"/>
          <p:cNvSpPr txBox="1"/>
          <p:nvPr/>
        </p:nvSpPr>
        <p:spPr>
          <a:xfrm>
            <a:off x="1381045" y="1815920"/>
            <a:ext cx="2637300" cy="333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Uno a Muchos</a:t>
            </a:r>
            <a:endParaRPr/>
          </a:p>
        </p:txBody>
      </p:sp>
      <p:pic>
        <p:nvPicPr>
          <p:cNvPr id="288" name="Google Shape;288;p14"/>
          <p:cNvPicPr preferRelativeResize="0"/>
          <p:nvPr/>
        </p:nvPicPr>
        <p:blipFill rotWithShape="1">
          <a:blip r:embed="rId3">
            <a:alphaModFix/>
          </a:blip>
          <a:srcRect/>
          <a:stretch/>
        </p:blipFill>
        <p:spPr>
          <a:xfrm>
            <a:off x="5933453" y="1437222"/>
            <a:ext cx="5011352" cy="2462964"/>
          </a:xfrm>
          <a:prstGeom prst="rect">
            <a:avLst/>
          </a:prstGeom>
          <a:noFill/>
          <a:ln>
            <a:noFill/>
          </a:ln>
        </p:spPr>
      </p:pic>
      <p:grpSp>
        <p:nvGrpSpPr>
          <p:cNvPr id="2" name="Google Shape;289;p14"/>
          <p:cNvGrpSpPr/>
          <p:nvPr/>
        </p:nvGrpSpPr>
        <p:grpSpPr>
          <a:xfrm>
            <a:off x="5253848" y="3870220"/>
            <a:ext cx="2195321" cy="1406758"/>
            <a:chOff x="5220374" y="4508443"/>
            <a:chExt cx="2869325" cy="1753407"/>
          </a:xfrm>
        </p:grpSpPr>
        <p:sp>
          <p:nvSpPr>
            <p:cNvPr id="290" name="Google Shape;290;p14"/>
            <p:cNvSpPr/>
            <p:nvPr/>
          </p:nvSpPr>
          <p:spPr>
            <a:xfrm>
              <a:off x="5220375" y="4508443"/>
              <a:ext cx="2869324" cy="175340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4"/>
            <p:cNvSpPr/>
            <p:nvPr/>
          </p:nvSpPr>
          <p:spPr>
            <a:xfrm>
              <a:off x="5220374" y="4508443"/>
              <a:ext cx="2869323" cy="45374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4"/>
            <p:cNvSpPr txBox="1"/>
            <p:nvPr/>
          </p:nvSpPr>
          <p:spPr>
            <a:xfrm>
              <a:off x="5845483" y="4550649"/>
              <a:ext cx="1619100" cy="383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a:solidFill>
                    <a:schemeClr val="dk1"/>
                  </a:solidFill>
                  <a:latin typeface="Calibri"/>
                  <a:ea typeface="Calibri"/>
                  <a:cs typeface="Calibri"/>
                  <a:sym typeface="Calibri"/>
                </a:rPr>
                <a:t>Cliente</a:t>
              </a:r>
              <a:endParaRPr/>
            </a:p>
          </p:txBody>
        </p:sp>
        <p:sp>
          <p:nvSpPr>
            <p:cNvPr id="293" name="Google Shape;293;p14"/>
            <p:cNvSpPr txBox="1"/>
            <p:nvPr/>
          </p:nvSpPr>
          <p:spPr>
            <a:xfrm>
              <a:off x="5413612" y="5135701"/>
              <a:ext cx="1018500" cy="69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IdCliente</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Nombre</a:t>
              </a:r>
              <a:endParaRPr/>
            </a:p>
          </p:txBody>
        </p:sp>
        <p:sp>
          <p:nvSpPr>
            <p:cNvPr id="294" name="Google Shape;294;p14"/>
            <p:cNvSpPr txBox="1"/>
            <p:nvPr/>
          </p:nvSpPr>
          <p:spPr>
            <a:xfrm>
              <a:off x="6655035" y="5135701"/>
              <a:ext cx="1293900" cy="69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Varchar(30)</a:t>
              </a:r>
              <a:endParaRPr/>
            </a:p>
          </p:txBody>
        </p:sp>
      </p:grpSp>
      <p:grpSp>
        <p:nvGrpSpPr>
          <p:cNvPr id="3" name="Google Shape;295;p14"/>
          <p:cNvGrpSpPr/>
          <p:nvPr/>
        </p:nvGrpSpPr>
        <p:grpSpPr>
          <a:xfrm>
            <a:off x="9187453" y="4395095"/>
            <a:ext cx="2195321" cy="1406758"/>
            <a:chOff x="5220374" y="4508443"/>
            <a:chExt cx="2869325" cy="1753407"/>
          </a:xfrm>
        </p:grpSpPr>
        <p:sp>
          <p:nvSpPr>
            <p:cNvPr id="296" name="Google Shape;296;p14"/>
            <p:cNvSpPr/>
            <p:nvPr/>
          </p:nvSpPr>
          <p:spPr>
            <a:xfrm>
              <a:off x="5220375" y="4508443"/>
              <a:ext cx="2869324" cy="175340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4"/>
            <p:cNvSpPr/>
            <p:nvPr/>
          </p:nvSpPr>
          <p:spPr>
            <a:xfrm>
              <a:off x="5220374" y="4508443"/>
              <a:ext cx="2869323" cy="45374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4"/>
            <p:cNvSpPr txBox="1"/>
            <p:nvPr/>
          </p:nvSpPr>
          <p:spPr>
            <a:xfrm>
              <a:off x="5845483" y="4550649"/>
              <a:ext cx="1619104" cy="383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a:solidFill>
                    <a:schemeClr val="dk1"/>
                  </a:solidFill>
                  <a:latin typeface="Calibri"/>
                  <a:ea typeface="Calibri"/>
                  <a:cs typeface="Calibri"/>
                  <a:sym typeface="Calibri"/>
                </a:rPr>
                <a:t>Pedido</a:t>
              </a:r>
              <a:endParaRPr/>
            </a:p>
          </p:txBody>
        </p:sp>
        <p:sp>
          <p:nvSpPr>
            <p:cNvPr id="299" name="Google Shape;299;p14"/>
            <p:cNvSpPr txBox="1"/>
            <p:nvPr/>
          </p:nvSpPr>
          <p:spPr>
            <a:xfrm>
              <a:off x="5413612" y="5135701"/>
              <a:ext cx="1018500" cy="69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IdPedido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IdCliente</a:t>
              </a:r>
              <a:endParaRPr sz="1200">
                <a:solidFill>
                  <a:schemeClr val="dk1"/>
                </a:solidFill>
                <a:latin typeface="Calibri"/>
                <a:ea typeface="Calibri"/>
                <a:cs typeface="Calibri"/>
                <a:sym typeface="Calibri"/>
              </a:endParaRPr>
            </a:p>
          </p:txBody>
        </p:sp>
        <p:sp>
          <p:nvSpPr>
            <p:cNvPr id="300" name="Google Shape;300;p14"/>
            <p:cNvSpPr txBox="1"/>
            <p:nvPr/>
          </p:nvSpPr>
          <p:spPr>
            <a:xfrm>
              <a:off x="6655035" y="5135701"/>
              <a:ext cx="1293900" cy="69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p:txBody>
        </p:sp>
      </p:grpSp>
      <p:cxnSp>
        <p:nvCxnSpPr>
          <p:cNvPr id="301" name="Google Shape;301;p14"/>
          <p:cNvCxnSpPr/>
          <p:nvPr/>
        </p:nvCxnSpPr>
        <p:spPr>
          <a:xfrm>
            <a:off x="7475220" y="5715000"/>
            <a:ext cx="1468755" cy="0"/>
          </a:xfrm>
          <a:prstGeom prst="straightConnector1">
            <a:avLst/>
          </a:prstGeom>
          <a:noFill/>
          <a:ln w="28575" cap="flat" cmpd="sng">
            <a:solidFill>
              <a:schemeClr val="dk1"/>
            </a:solidFill>
            <a:prstDash val="solid"/>
            <a:miter lim="800000"/>
            <a:headEnd type="none" w="sm" len="sm"/>
            <a:tailEnd type="none" w="sm" len="sm"/>
          </a:ln>
        </p:spPr>
      </p:cxnSp>
      <p:cxnSp>
        <p:nvCxnSpPr>
          <p:cNvPr id="302" name="Google Shape;302;p14"/>
          <p:cNvCxnSpPr/>
          <p:nvPr/>
        </p:nvCxnSpPr>
        <p:spPr>
          <a:xfrm>
            <a:off x="7557281" y="5646358"/>
            <a:ext cx="0" cy="137283"/>
          </a:xfrm>
          <a:prstGeom prst="straightConnector1">
            <a:avLst/>
          </a:prstGeom>
          <a:noFill/>
          <a:ln w="28575" cap="flat" cmpd="sng">
            <a:solidFill>
              <a:schemeClr val="dk1"/>
            </a:solidFill>
            <a:prstDash val="solid"/>
            <a:miter lim="800000"/>
            <a:headEnd type="none" w="sm" len="sm"/>
            <a:tailEnd type="none" w="sm" len="sm"/>
          </a:ln>
        </p:spPr>
      </p:cxnSp>
      <p:cxnSp>
        <p:nvCxnSpPr>
          <p:cNvPr id="303" name="Google Shape;303;p14"/>
          <p:cNvCxnSpPr/>
          <p:nvPr/>
        </p:nvCxnSpPr>
        <p:spPr>
          <a:xfrm flipH="1">
            <a:off x="8827055" y="5623530"/>
            <a:ext cx="100325" cy="91469"/>
          </a:xfrm>
          <a:prstGeom prst="straightConnector1">
            <a:avLst/>
          </a:prstGeom>
          <a:noFill/>
          <a:ln w="28575" cap="flat" cmpd="sng">
            <a:solidFill>
              <a:schemeClr val="dk1"/>
            </a:solidFill>
            <a:prstDash val="solid"/>
            <a:miter lim="800000"/>
            <a:headEnd type="none" w="sm" len="sm"/>
            <a:tailEnd type="none" w="sm" len="sm"/>
          </a:ln>
        </p:spPr>
      </p:cxnSp>
      <p:cxnSp>
        <p:nvCxnSpPr>
          <p:cNvPr id="304" name="Google Shape;304;p14"/>
          <p:cNvCxnSpPr/>
          <p:nvPr/>
        </p:nvCxnSpPr>
        <p:spPr>
          <a:xfrm>
            <a:off x="8832557" y="5714999"/>
            <a:ext cx="87104" cy="86856"/>
          </a:xfrm>
          <a:prstGeom prst="straightConnector1">
            <a:avLst/>
          </a:prstGeom>
          <a:noFill/>
          <a:ln w="28575" cap="flat" cmpd="sng">
            <a:solidFill>
              <a:schemeClr val="dk1"/>
            </a:solidFill>
            <a:prstDash val="solid"/>
            <a:miter lim="800000"/>
            <a:headEnd type="none" w="sm" len="sm"/>
            <a:tailEnd type="none" w="sm" len="sm"/>
          </a:ln>
        </p:spPr>
      </p:cxnSp>
      <p:sp>
        <p:nvSpPr>
          <p:cNvPr id="305" name="Google Shape;305;p14"/>
          <p:cNvSpPr/>
          <p:nvPr/>
        </p:nvSpPr>
        <p:spPr>
          <a:xfrm>
            <a:off x="8755435" y="5675912"/>
            <a:ext cx="78171" cy="78171"/>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4"/>
          <p:cNvSpPr txBox="1"/>
          <p:nvPr/>
        </p:nvSpPr>
        <p:spPr>
          <a:xfrm>
            <a:off x="1381045" y="3030264"/>
            <a:ext cx="2637300" cy="333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600"/>
              <a:buFont typeface="Calibri"/>
              <a:buNone/>
            </a:pPr>
            <a:r>
              <a:rPr lang="es-PE" sz="1600">
                <a:solidFill>
                  <a:schemeClr val="dk1"/>
                </a:solidFill>
                <a:latin typeface="Calibri"/>
                <a:ea typeface="Calibri"/>
                <a:cs typeface="Calibri"/>
                <a:sym typeface="Calibri"/>
              </a:rPr>
              <a:t>Un cliente tiene ningún, alguno o muchos pedidos</a:t>
            </a:r>
            <a:endParaRPr/>
          </a:p>
        </p:txBody>
      </p:sp>
      <p:sp>
        <p:nvSpPr>
          <p:cNvPr id="307" name="Google Shape;307;p14"/>
          <p:cNvSpPr txBox="1"/>
          <p:nvPr/>
        </p:nvSpPr>
        <p:spPr>
          <a:xfrm>
            <a:off x="1381044" y="3885407"/>
            <a:ext cx="2637300" cy="333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600"/>
              <a:buFont typeface="Calibri"/>
              <a:buNone/>
            </a:pPr>
            <a:r>
              <a:rPr lang="es-PE" sz="1600">
                <a:solidFill>
                  <a:schemeClr val="dk1"/>
                </a:solidFill>
                <a:latin typeface="Calibri"/>
                <a:ea typeface="Calibri"/>
                <a:cs typeface="Calibri"/>
                <a:sym typeface="Calibri"/>
              </a:rPr>
              <a:t>Un pedido pertenece a un cliente</a:t>
            </a:r>
            <a:endParaRPr/>
          </a:p>
        </p:txBody>
      </p:sp>
      <p:pic>
        <p:nvPicPr>
          <p:cNvPr id="308" name="Google Shape;308;p14"/>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309" name="Google Shape;309;p14"/>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5"/>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315" name="Google Shape;315;p15"/>
          <p:cNvSpPr txBox="1"/>
          <p:nvPr/>
        </p:nvSpPr>
        <p:spPr>
          <a:xfrm>
            <a:off x="1347570" y="2935357"/>
            <a:ext cx="2637321" cy="33387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Uno a Uno</a:t>
            </a:r>
            <a:endParaRPr/>
          </a:p>
        </p:txBody>
      </p:sp>
      <p:grpSp>
        <p:nvGrpSpPr>
          <p:cNvPr id="2" name="Google Shape;316;p15"/>
          <p:cNvGrpSpPr/>
          <p:nvPr/>
        </p:nvGrpSpPr>
        <p:grpSpPr>
          <a:xfrm>
            <a:off x="4911083" y="3446305"/>
            <a:ext cx="2195321" cy="1406797"/>
            <a:chOff x="5220374" y="4508443"/>
            <a:chExt cx="2869325" cy="1753407"/>
          </a:xfrm>
        </p:grpSpPr>
        <p:sp>
          <p:nvSpPr>
            <p:cNvPr id="317" name="Google Shape;317;p15"/>
            <p:cNvSpPr/>
            <p:nvPr/>
          </p:nvSpPr>
          <p:spPr>
            <a:xfrm>
              <a:off x="5220375" y="4508443"/>
              <a:ext cx="2869324" cy="175340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5"/>
            <p:cNvSpPr/>
            <p:nvPr/>
          </p:nvSpPr>
          <p:spPr>
            <a:xfrm>
              <a:off x="5220374" y="4508443"/>
              <a:ext cx="2869323" cy="45374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5"/>
            <p:cNvSpPr txBox="1"/>
            <p:nvPr/>
          </p:nvSpPr>
          <p:spPr>
            <a:xfrm>
              <a:off x="5845483" y="4550649"/>
              <a:ext cx="1619104" cy="383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a:solidFill>
                    <a:schemeClr val="dk1"/>
                  </a:solidFill>
                  <a:latin typeface="Calibri"/>
                  <a:ea typeface="Calibri"/>
                  <a:cs typeface="Calibri"/>
                  <a:sym typeface="Calibri"/>
                </a:rPr>
                <a:t>Usuario</a:t>
              </a:r>
              <a:endParaRPr/>
            </a:p>
          </p:txBody>
        </p:sp>
        <p:sp>
          <p:nvSpPr>
            <p:cNvPr id="320" name="Google Shape;320;p15"/>
            <p:cNvSpPr txBox="1"/>
            <p:nvPr/>
          </p:nvSpPr>
          <p:spPr>
            <a:xfrm>
              <a:off x="5413611" y="5135701"/>
              <a:ext cx="1141994" cy="7699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IdUsuario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Nickname</a:t>
              </a:r>
              <a:endParaRPr sz="1200">
                <a:solidFill>
                  <a:schemeClr val="dk1"/>
                </a:solidFill>
                <a:latin typeface="Calibri"/>
                <a:ea typeface="Calibri"/>
                <a:cs typeface="Calibri"/>
                <a:sym typeface="Calibri"/>
              </a:endParaRPr>
            </a:p>
          </p:txBody>
        </p:sp>
        <p:sp>
          <p:nvSpPr>
            <p:cNvPr id="321" name="Google Shape;321;p15"/>
            <p:cNvSpPr txBox="1"/>
            <p:nvPr/>
          </p:nvSpPr>
          <p:spPr>
            <a:xfrm>
              <a:off x="6655035" y="5135701"/>
              <a:ext cx="1293944" cy="70758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Varchar(30)</a:t>
              </a:r>
              <a:endParaRPr/>
            </a:p>
          </p:txBody>
        </p:sp>
      </p:grpSp>
      <p:grpSp>
        <p:nvGrpSpPr>
          <p:cNvPr id="3" name="Google Shape;322;p15"/>
          <p:cNvGrpSpPr/>
          <p:nvPr/>
        </p:nvGrpSpPr>
        <p:grpSpPr>
          <a:xfrm>
            <a:off x="8694161" y="3446306"/>
            <a:ext cx="2195320" cy="1558538"/>
            <a:chOff x="5220374" y="4508443"/>
            <a:chExt cx="2869325" cy="1942534"/>
          </a:xfrm>
        </p:grpSpPr>
        <p:sp>
          <p:nvSpPr>
            <p:cNvPr id="323" name="Google Shape;323;p15"/>
            <p:cNvSpPr/>
            <p:nvPr/>
          </p:nvSpPr>
          <p:spPr>
            <a:xfrm>
              <a:off x="5220375" y="4508443"/>
              <a:ext cx="2869324" cy="194253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5"/>
            <p:cNvSpPr/>
            <p:nvPr/>
          </p:nvSpPr>
          <p:spPr>
            <a:xfrm>
              <a:off x="5220374" y="4508443"/>
              <a:ext cx="2869323" cy="45374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5"/>
            <p:cNvSpPr txBox="1"/>
            <p:nvPr/>
          </p:nvSpPr>
          <p:spPr>
            <a:xfrm>
              <a:off x="5845483" y="4550649"/>
              <a:ext cx="1619104" cy="383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a:solidFill>
                    <a:schemeClr val="dk1"/>
                  </a:solidFill>
                  <a:latin typeface="Calibri"/>
                  <a:ea typeface="Calibri"/>
                  <a:cs typeface="Calibri"/>
                  <a:sym typeface="Calibri"/>
                </a:rPr>
                <a:t>Perfil</a:t>
              </a:r>
              <a:endParaRPr/>
            </a:p>
          </p:txBody>
        </p:sp>
        <p:sp>
          <p:nvSpPr>
            <p:cNvPr id="326" name="Google Shape;326;p15"/>
            <p:cNvSpPr txBox="1"/>
            <p:nvPr/>
          </p:nvSpPr>
          <p:spPr>
            <a:xfrm>
              <a:off x="5413612" y="5135701"/>
              <a:ext cx="1163685" cy="111517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IdPerfil</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IdUsuario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Nombre</a:t>
              </a:r>
              <a:endParaRPr/>
            </a:p>
          </p:txBody>
        </p:sp>
        <p:sp>
          <p:nvSpPr>
            <p:cNvPr id="327" name="Google Shape;327;p15"/>
            <p:cNvSpPr txBox="1"/>
            <p:nvPr/>
          </p:nvSpPr>
          <p:spPr>
            <a:xfrm>
              <a:off x="6655035" y="5135701"/>
              <a:ext cx="1293944" cy="1115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Varchar(30)</a:t>
              </a:r>
              <a:endParaRPr/>
            </a:p>
          </p:txBody>
        </p:sp>
      </p:grpSp>
      <p:cxnSp>
        <p:nvCxnSpPr>
          <p:cNvPr id="328" name="Google Shape;328;p15"/>
          <p:cNvCxnSpPr/>
          <p:nvPr/>
        </p:nvCxnSpPr>
        <p:spPr>
          <a:xfrm>
            <a:off x="7165929" y="4171548"/>
            <a:ext cx="1468755" cy="0"/>
          </a:xfrm>
          <a:prstGeom prst="straightConnector1">
            <a:avLst/>
          </a:prstGeom>
          <a:noFill/>
          <a:ln w="28575" cap="flat" cmpd="sng">
            <a:solidFill>
              <a:schemeClr val="dk1"/>
            </a:solidFill>
            <a:prstDash val="solid"/>
            <a:miter lim="800000"/>
            <a:headEnd type="none" w="sm" len="sm"/>
            <a:tailEnd type="none" w="sm" len="sm"/>
          </a:ln>
        </p:spPr>
      </p:cxnSp>
      <p:cxnSp>
        <p:nvCxnSpPr>
          <p:cNvPr id="329" name="Google Shape;329;p15"/>
          <p:cNvCxnSpPr/>
          <p:nvPr/>
        </p:nvCxnSpPr>
        <p:spPr>
          <a:xfrm>
            <a:off x="7247990" y="4102906"/>
            <a:ext cx="0" cy="137283"/>
          </a:xfrm>
          <a:prstGeom prst="straightConnector1">
            <a:avLst/>
          </a:prstGeom>
          <a:noFill/>
          <a:ln w="28575" cap="flat" cmpd="sng">
            <a:solidFill>
              <a:schemeClr val="dk1"/>
            </a:solidFill>
            <a:prstDash val="solid"/>
            <a:miter lim="800000"/>
            <a:headEnd type="none" w="sm" len="sm"/>
            <a:tailEnd type="none" w="sm" len="sm"/>
          </a:ln>
        </p:spPr>
      </p:cxnSp>
      <p:cxnSp>
        <p:nvCxnSpPr>
          <p:cNvPr id="330" name="Google Shape;330;p15"/>
          <p:cNvCxnSpPr/>
          <p:nvPr/>
        </p:nvCxnSpPr>
        <p:spPr>
          <a:xfrm flipH="1">
            <a:off x="8517764" y="4080078"/>
            <a:ext cx="100325" cy="91469"/>
          </a:xfrm>
          <a:prstGeom prst="straightConnector1">
            <a:avLst/>
          </a:prstGeom>
          <a:noFill/>
          <a:ln w="28575" cap="flat" cmpd="sng">
            <a:solidFill>
              <a:schemeClr val="dk1"/>
            </a:solidFill>
            <a:prstDash val="solid"/>
            <a:miter lim="800000"/>
            <a:headEnd type="none" w="sm" len="sm"/>
            <a:tailEnd type="none" w="sm" len="sm"/>
          </a:ln>
        </p:spPr>
      </p:cxnSp>
      <p:cxnSp>
        <p:nvCxnSpPr>
          <p:cNvPr id="331" name="Google Shape;331;p15"/>
          <p:cNvCxnSpPr/>
          <p:nvPr/>
        </p:nvCxnSpPr>
        <p:spPr>
          <a:xfrm>
            <a:off x="8523266" y="4171547"/>
            <a:ext cx="87104" cy="86856"/>
          </a:xfrm>
          <a:prstGeom prst="straightConnector1">
            <a:avLst/>
          </a:prstGeom>
          <a:noFill/>
          <a:ln w="28575" cap="flat" cmpd="sng">
            <a:solidFill>
              <a:schemeClr val="dk1"/>
            </a:solidFill>
            <a:prstDash val="solid"/>
            <a:miter lim="800000"/>
            <a:headEnd type="none" w="sm" len="sm"/>
            <a:tailEnd type="none" w="sm" len="sm"/>
          </a:ln>
        </p:spPr>
      </p:cxnSp>
      <p:sp>
        <p:nvSpPr>
          <p:cNvPr id="332" name="Google Shape;332;p15"/>
          <p:cNvSpPr/>
          <p:nvPr/>
        </p:nvSpPr>
        <p:spPr>
          <a:xfrm>
            <a:off x="8446144" y="4132460"/>
            <a:ext cx="78171" cy="78171"/>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15"/>
          <p:cNvSpPr txBox="1"/>
          <p:nvPr/>
        </p:nvSpPr>
        <p:spPr>
          <a:xfrm>
            <a:off x="1347570" y="4149702"/>
            <a:ext cx="2637321" cy="33387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600"/>
              <a:buFont typeface="Calibri"/>
              <a:buNone/>
            </a:pPr>
            <a:r>
              <a:rPr lang="es-PE" sz="1600">
                <a:solidFill>
                  <a:schemeClr val="dk1"/>
                </a:solidFill>
                <a:latin typeface="Calibri"/>
                <a:ea typeface="Calibri"/>
                <a:cs typeface="Calibri"/>
                <a:sym typeface="Calibri"/>
              </a:rPr>
              <a:t>Un usuario tiene un perfil</a:t>
            </a:r>
            <a:endParaRPr/>
          </a:p>
        </p:txBody>
      </p:sp>
      <p:sp>
        <p:nvSpPr>
          <p:cNvPr id="334" name="Google Shape;334;p15"/>
          <p:cNvSpPr txBox="1"/>
          <p:nvPr/>
        </p:nvSpPr>
        <p:spPr>
          <a:xfrm>
            <a:off x="1347569" y="5004844"/>
            <a:ext cx="2637321" cy="33387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600"/>
              <a:buFont typeface="Calibri"/>
              <a:buNone/>
            </a:pPr>
            <a:r>
              <a:rPr lang="es-PE" sz="1600">
                <a:solidFill>
                  <a:schemeClr val="dk1"/>
                </a:solidFill>
                <a:latin typeface="Calibri"/>
                <a:ea typeface="Calibri"/>
                <a:cs typeface="Calibri"/>
                <a:sym typeface="Calibri"/>
              </a:rPr>
              <a:t>Un perfil pertenece a un usuario</a:t>
            </a:r>
            <a:endParaRPr/>
          </a:p>
        </p:txBody>
      </p:sp>
      <p:pic>
        <p:nvPicPr>
          <p:cNvPr id="335" name="Google Shape;335;p15"/>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336" name="Google Shape;336;p15"/>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6"/>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342" name="Google Shape;342;p16"/>
          <p:cNvSpPr txBox="1"/>
          <p:nvPr/>
        </p:nvSpPr>
        <p:spPr>
          <a:xfrm>
            <a:off x="4402181" y="1803995"/>
            <a:ext cx="3508200" cy="1920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Muchos a Muchos</a:t>
            </a:r>
            <a:endParaRPr/>
          </a:p>
        </p:txBody>
      </p:sp>
      <p:grpSp>
        <p:nvGrpSpPr>
          <p:cNvPr id="2" name="Google Shape;343;p16"/>
          <p:cNvGrpSpPr/>
          <p:nvPr/>
        </p:nvGrpSpPr>
        <p:grpSpPr>
          <a:xfrm>
            <a:off x="3304519" y="2869696"/>
            <a:ext cx="2195321" cy="1717771"/>
            <a:chOff x="5220374" y="4508443"/>
            <a:chExt cx="2869325" cy="2141058"/>
          </a:xfrm>
        </p:grpSpPr>
        <p:sp>
          <p:nvSpPr>
            <p:cNvPr id="344" name="Google Shape;344;p16"/>
            <p:cNvSpPr/>
            <p:nvPr/>
          </p:nvSpPr>
          <p:spPr>
            <a:xfrm>
              <a:off x="5220375" y="4508443"/>
              <a:ext cx="2869324" cy="214105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6"/>
            <p:cNvSpPr/>
            <p:nvPr/>
          </p:nvSpPr>
          <p:spPr>
            <a:xfrm>
              <a:off x="5220374" y="4508443"/>
              <a:ext cx="2869323" cy="45374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6"/>
            <p:cNvSpPr txBox="1"/>
            <p:nvPr/>
          </p:nvSpPr>
          <p:spPr>
            <a:xfrm>
              <a:off x="5845483" y="4550649"/>
              <a:ext cx="1619104" cy="383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a:solidFill>
                    <a:schemeClr val="dk1"/>
                  </a:solidFill>
                  <a:latin typeface="Calibri"/>
                  <a:ea typeface="Calibri"/>
                  <a:cs typeface="Calibri"/>
                  <a:sym typeface="Calibri"/>
                </a:rPr>
                <a:t>Estudiante</a:t>
              </a:r>
              <a:endParaRPr/>
            </a:p>
          </p:txBody>
        </p:sp>
        <p:sp>
          <p:nvSpPr>
            <p:cNvPr id="347" name="Google Shape;347;p16"/>
            <p:cNvSpPr txBox="1"/>
            <p:nvPr/>
          </p:nvSpPr>
          <p:spPr>
            <a:xfrm>
              <a:off x="5413611" y="5135701"/>
              <a:ext cx="1142100" cy="1035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IdUsuario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IdCurso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Nombre</a:t>
              </a:r>
              <a:endParaRPr/>
            </a:p>
          </p:txBody>
        </p:sp>
        <p:sp>
          <p:nvSpPr>
            <p:cNvPr id="348" name="Google Shape;348;p16"/>
            <p:cNvSpPr txBox="1"/>
            <p:nvPr/>
          </p:nvSpPr>
          <p:spPr>
            <a:xfrm>
              <a:off x="6655035" y="5135701"/>
              <a:ext cx="1293900" cy="1035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Varchar(30)</a:t>
              </a:r>
              <a:endParaRPr/>
            </a:p>
          </p:txBody>
        </p:sp>
      </p:grpSp>
      <p:grpSp>
        <p:nvGrpSpPr>
          <p:cNvPr id="3" name="Google Shape;349;p16"/>
          <p:cNvGrpSpPr/>
          <p:nvPr/>
        </p:nvGrpSpPr>
        <p:grpSpPr>
          <a:xfrm>
            <a:off x="7087599" y="2869697"/>
            <a:ext cx="2195321" cy="1558495"/>
            <a:chOff x="5220374" y="4508443"/>
            <a:chExt cx="2869325" cy="1942534"/>
          </a:xfrm>
        </p:grpSpPr>
        <p:sp>
          <p:nvSpPr>
            <p:cNvPr id="350" name="Google Shape;350;p16"/>
            <p:cNvSpPr/>
            <p:nvPr/>
          </p:nvSpPr>
          <p:spPr>
            <a:xfrm>
              <a:off x="5220375" y="4508443"/>
              <a:ext cx="2869324" cy="194253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16"/>
            <p:cNvSpPr/>
            <p:nvPr/>
          </p:nvSpPr>
          <p:spPr>
            <a:xfrm>
              <a:off x="5220374" y="4508443"/>
              <a:ext cx="2869323" cy="45374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16"/>
            <p:cNvSpPr txBox="1"/>
            <p:nvPr/>
          </p:nvSpPr>
          <p:spPr>
            <a:xfrm>
              <a:off x="5845483" y="4550649"/>
              <a:ext cx="1619104" cy="383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a:solidFill>
                    <a:schemeClr val="dk1"/>
                  </a:solidFill>
                  <a:latin typeface="Calibri"/>
                  <a:ea typeface="Calibri"/>
                  <a:cs typeface="Calibri"/>
                  <a:sym typeface="Calibri"/>
                </a:rPr>
                <a:t>Curso</a:t>
              </a:r>
              <a:endParaRPr/>
            </a:p>
          </p:txBody>
        </p:sp>
        <p:sp>
          <p:nvSpPr>
            <p:cNvPr id="353" name="Google Shape;353;p16"/>
            <p:cNvSpPr txBox="1"/>
            <p:nvPr/>
          </p:nvSpPr>
          <p:spPr>
            <a:xfrm>
              <a:off x="5413612" y="5135701"/>
              <a:ext cx="1163700" cy="1035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IdCurso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IdUsuario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Nombre</a:t>
              </a:r>
              <a:endParaRPr/>
            </a:p>
          </p:txBody>
        </p:sp>
        <p:sp>
          <p:nvSpPr>
            <p:cNvPr id="354" name="Google Shape;354;p16"/>
            <p:cNvSpPr txBox="1"/>
            <p:nvPr/>
          </p:nvSpPr>
          <p:spPr>
            <a:xfrm>
              <a:off x="6655035" y="5135701"/>
              <a:ext cx="1293900" cy="1035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Varchar(30)</a:t>
              </a:r>
              <a:endParaRPr/>
            </a:p>
          </p:txBody>
        </p:sp>
      </p:grpSp>
      <p:cxnSp>
        <p:nvCxnSpPr>
          <p:cNvPr id="355" name="Google Shape;355;p16"/>
          <p:cNvCxnSpPr/>
          <p:nvPr/>
        </p:nvCxnSpPr>
        <p:spPr>
          <a:xfrm>
            <a:off x="5559366" y="3595039"/>
            <a:ext cx="1468800" cy="0"/>
          </a:xfrm>
          <a:prstGeom prst="straightConnector1">
            <a:avLst/>
          </a:prstGeom>
          <a:noFill/>
          <a:ln w="28575" cap="flat" cmpd="sng">
            <a:solidFill>
              <a:schemeClr val="dk1"/>
            </a:solidFill>
            <a:prstDash val="solid"/>
            <a:miter lim="800000"/>
            <a:headEnd type="none" w="sm" len="sm"/>
            <a:tailEnd type="none" w="sm" len="sm"/>
          </a:ln>
        </p:spPr>
      </p:cxnSp>
      <p:cxnSp>
        <p:nvCxnSpPr>
          <p:cNvPr id="356" name="Google Shape;356;p16"/>
          <p:cNvCxnSpPr/>
          <p:nvPr/>
        </p:nvCxnSpPr>
        <p:spPr>
          <a:xfrm flipH="1">
            <a:off x="6911326" y="3503568"/>
            <a:ext cx="100200" cy="91500"/>
          </a:xfrm>
          <a:prstGeom prst="straightConnector1">
            <a:avLst/>
          </a:prstGeom>
          <a:noFill/>
          <a:ln w="28575" cap="flat" cmpd="sng">
            <a:solidFill>
              <a:schemeClr val="dk1"/>
            </a:solidFill>
            <a:prstDash val="solid"/>
            <a:miter lim="800000"/>
            <a:headEnd type="none" w="sm" len="sm"/>
            <a:tailEnd type="none" w="sm" len="sm"/>
          </a:ln>
        </p:spPr>
      </p:cxnSp>
      <p:cxnSp>
        <p:nvCxnSpPr>
          <p:cNvPr id="357" name="Google Shape;357;p16"/>
          <p:cNvCxnSpPr/>
          <p:nvPr/>
        </p:nvCxnSpPr>
        <p:spPr>
          <a:xfrm>
            <a:off x="6916703" y="3595038"/>
            <a:ext cx="87000" cy="87000"/>
          </a:xfrm>
          <a:prstGeom prst="straightConnector1">
            <a:avLst/>
          </a:prstGeom>
          <a:noFill/>
          <a:ln w="28575" cap="flat" cmpd="sng">
            <a:solidFill>
              <a:schemeClr val="dk1"/>
            </a:solidFill>
            <a:prstDash val="solid"/>
            <a:miter lim="800000"/>
            <a:headEnd type="none" w="sm" len="sm"/>
            <a:tailEnd type="none" w="sm" len="sm"/>
          </a:ln>
        </p:spPr>
      </p:cxnSp>
      <p:cxnSp>
        <p:nvCxnSpPr>
          <p:cNvPr id="358" name="Google Shape;358;p16"/>
          <p:cNvCxnSpPr/>
          <p:nvPr/>
        </p:nvCxnSpPr>
        <p:spPr>
          <a:xfrm flipH="1">
            <a:off x="5597648" y="3603331"/>
            <a:ext cx="100200" cy="91500"/>
          </a:xfrm>
          <a:prstGeom prst="straightConnector1">
            <a:avLst/>
          </a:prstGeom>
          <a:noFill/>
          <a:ln w="28575" cap="flat" cmpd="sng">
            <a:solidFill>
              <a:schemeClr val="dk1"/>
            </a:solidFill>
            <a:prstDash val="solid"/>
            <a:miter lim="800000"/>
            <a:headEnd type="none" w="sm" len="sm"/>
            <a:tailEnd type="none" w="sm" len="sm"/>
          </a:ln>
        </p:spPr>
      </p:cxnSp>
      <p:cxnSp>
        <p:nvCxnSpPr>
          <p:cNvPr id="359" name="Google Shape;359;p16"/>
          <p:cNvCxnSpPr/>
          <p:nvPr/>
        </p:nvCxnSpPr>
        <p:spPr>
          <a:xfrm>
            <a:off x="5610744" y="3502471"/>
            <a:ext cx="87000" cy="87000"/>
          </a:xfrm>
          <a:prstGeom prst="straightConnector1">
            <a:avLst/>
          </a:prstGeom>
          <a:noFill/>
          <a:ln w="28575" cap="flat" cmpd="sng">
            <a:solidFill>
              <a:schemeClr val="dk1"/>
            </a:solidFill>
            <a:prstDash val="solid"/>
            <a:miter lim="800000"/>
            <a:headEnd type="none" w="sm" len="sm"/>
            <a:tailEnd type="none" w="sm" len="sm"/>
          </a:ln>
        </p:spPr>
      </p:cxnSp>
      <p:sp>
        <p:nvSpPr>
          <p:cNvPr id="360" name="Google Shape;360;p16"/>
          <p:cNvSpPr/>
          <p:nvPr/>
        </p:nvSpPr>
        <p:spPr>
          <a:xfrm>
            <a:off x="5487883" y="4005079"/>
            <a:ext cx="1717800" cy="1717800"/>
          </a:xfrm>
          <a:prstGeom prst="mathMultiply">
            <a:avLst>
              <a:gd name="adj1" fmla="val 23520"/>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6"/>
          <p:cNvSpPr txBox="1"/>
          <p:nvPr/>
        </p:nvSpPr>
        <p:spPr>
          <a:xfrm>
            <a:off x="7233249" y="5016208"/>
            <a:ext cx="1904100" cy="5652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FF0000"/>
              </a:buClr>
              <a:buSzPts val="2800"/>
              <a:buFont typeface="Calibri"/>
              <a:buNone/>
            </a:pPr>
            <a:r>
              <a:rPr lang="es-PE" sz="2800">
                <a:solidFill>
                  <a:srgbClr val="FF0000"/>
                </a:solidFill>
                <a:latin typeface="Calibri"/>
                <a:ea typeface="Calibri"/>
                <a:cs typeface="Calibri"/>
                <a:sym typeface="Calibri"/>
              </a:rPr>
              <a:t>Error</a:t>
            </a:r>
            <a:endParaRPr/>
          </a:p>
        </p:txBody>
      </p:sp>
      <p:pic>
        <p:nvPicPr>
          <p:cNvPr id="362" name="Google Shape;362;p16"/>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363" name="Google Shape;363;p16"/>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7"/>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369" name="Google Shape;369;p17"/>
          <p:cNvSpPr txBox="1"/>
          <p:nvPr/>
        </p:nvSpPr>
        <p:spPr>
          <a:xfrm>
            <a:off x="4207446" y="2363199"/>
            <a:ext cx="3508270" cy="19189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Muchos a Muchos</a:t>
            </a:r>
            <a:endParaRPr/>
          </a:p>
        </p:txBody>
      </p:sp>
      <p:grpSp>
        <p:nvGrpSpPr>
          <p:cNvPr id="2" name="Google Shape;370;p17"/>
          <p:cNvGrpSpPr/>
          <p:nvPr/>
        </p:nvGrpSpPr>
        <p:grpSpPr>
          <a:xfrm>
            <a:off x="1258627" y="2829710"/>
            <a:ext cx="2195321" cy="1717771"/>
            <a:chOff x="5220374" y="4508443"/>
            <a:chExt cx="2869325" cy="2141058"/>
          </a:xfrm>
        </p:grpSpPr>
        <p:sp>
          <p:nvSpPr>
            <p:cNvPr id="371" name="Google Shape;371;p17"/>
            <p:cNvSpPr/>
            <p:nvPr/>
          </p:nvSpPr>
          <p:spPr>
            <a:xfrm>
              <a:off x="5220375" y="4508443"/>
              <a:ext cx="2869324" cy="214105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17"/>
            <p:cNvSpPr/>
            <p:nvPr/>
          </p:nvSpPr>
          <p:spPr>
            <a:xfrm>
              <a:off x="5220374" y="4508443"/>
              <a:ext cx="2869323" cy="45374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7"/>
            <p:cNvSpPr txBox="1"/>
            <p:nvPr/>
          </p:nvSpPr>
          <p:spPr>
            <a:xfrm>
              <a:off x="5845483" y="4550649"/>
              <a:ext cx="1619104" cy="383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a:solidFill>
                    <a:schemeClr val="dk1"/>
                  </a:solidFill>
                  <a:latin typeface="Calibri"/>
                  <a:ea typeface="Calibri"/>
                  <a:cs typeface="Calibri"/>
                  <a:sym typeface="Calibri"/>
                </a:rPr>
                <a:t>Estudiante</a:t>
              </a:r>
              <a:endParaRPr/>
            </a:p>
          </p:txBody>
        </p:sp>
        <p:sp>
          <p:nvSpPr>
            <p:cNvPr id="374" name="Google Shape;374;p17"/>
            <p:cNvSpPr txBox="1"/>
            <p:nvPr/>
          </p:nvSpPr>
          <p:spPr>
            <a:xfrm>
              <a:off x="5413611" y="5135701"/>
              <a:ext cx="1142100" cy="69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IdUsuario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Nombre</a:t>
              </a:r>
              <a:endParaRPr/>
            </a:p>
          </p:txBody>
        </p:sp>
        <p:sp>
          <p:nvSpPr>
            <p:cNvPr id="375" name="Google Shape;375;p17"/>
            <p:cNvSpPr txBox="1"/>
            <p:nvPr/>
          </p:nvSpPr>
          <p:spPr>
            <a:xfrm>
              <a:off x="6655035" y="5135701"/>
              <a:ext cx="1293900" cy="69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Varchar(30)</a:t>
              </a:r>
              <a:endParaRPr/>
            </a:p>
          </p:txBody>
        </p:sp>
      </p:grpSp>
      <p:grpSp>
        <p:nvGrpSpPr>
          <p:cNvPr id="3" name="Google Shape;376;p17"/>
          <p:cNvGrpSpPr/>
          <p:nvPr/>
        </p:nvGrpSpPr>
        <p:grpSpPr>
          <a:xfrm>
            <a:off x="8738030" y="2863572"/>
            <a:ext cx="2195321" cy="1558495"/>
            <a:chOff x="5220374" y="4508443"/>
            <a:chExt cx="2869325" cy="1942534"/>
          </a:xfrm>
        </p:grpSpPr>
        <p:sp>
          <p:nvSpPr>
            <p:cNvPr id="377" name="Google Shape;377;p17"/>
            <p:cNvSpPr/>
            <p:nvPr/>
          </p:nvSpPr>
          <p:spPr>
            <a:xfrm>
              <a:off x="5220375" y="4508443"/>
              <a:ext cx="2869324" cy="194253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7"/>
            <p:cNvSpPr/>
            <p:nvPr/>
          </p:nvSpPr>
          <p:spPr>
            <a:xfrm>
              <a:off x="5220374" y="4508443"/>
              <a:ext cx="2869323" cy="45374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7"/>
            <p:cNvSpPr txBox="1"/>
            <p:nvPr/>
          </p:nvSpPr>
          <p:spPr>
            <a:xfrm>
              <a:off x="5845483" y="4550649"/>
              <a:ext cx="1619104" cy="383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a:solidFill>
                    <a:schemeClr val="dk1"/>
                  </a:solidFill>
                  <a:latin typeface="Calibri"/>
                  <a:ea typeface="Calibri"/>
                  <a:cs typeface="Calibri"/>
                  <a:sym typeface="Calibri"/>
                </a:rPr>
                <a:t>Curso</a:t>
              </a:r>
              <a:endParaRPr/>
            </a:p>
          </p:txBody>
        </p:sp>
        <p:sp>
          <p:nvSpPr>
            <p:cNvPr id="380" name="Google Shape;380;p17"/>
            <p:cNvSpPr txBox="1"/>
            <p:nvPr/>
          </p:nvSpPr>
          <p:spPr>
            <a:xfrm>
              <a:off x="5413612" y="5135701"/>
              <a:ext cx="1163700" cy="69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IdCurso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Nombre</a:t>
              </a:r>
              <a:endParaRPr/>
            </a:p>
          </p:txBody>
        </p:sp>
        <p:sp>
          <p:nvSpPr>
            <p:cNvPr id="381" name="Google Shape;381;p17"/>
            <p:cNvSpPr txBox="1"/>
            <p:nvPr/>
          </p:nvSpPr>
          <p:spPr>
            <a:xfrm>
              <a:off x="6655035" y="5135701"/>
              <a:ext cx="1293900" cy="69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Varchar(30)</a:t>
              </a:r>
              <a:endParaRPr/>
            </a:p>
          </p:txBody>
        </p:sp>
      </p:grpSp>
      <p:cxnSp>
        <p:nvCxnSpPr>
          <p:cNvPr id="382" name="Google Shape;382;p17"/>
          <p:cNvCxnSpPr/>
          <p:nvPr/>
        </p:nvCxnSpPr>
        <p:spPr>
          <a:xfrm>
            <a:off x="7209797" y="3588914"/>
            <a:ext cx="1468800" cy="0"/>
          </a:xfrm>
          <a:prstGeom prst="straightConnector1">
            <a:avLst/>
          </a:prstGeom>
          <a:noFill/>
          <a:ln w="28575" cap="flat" cmpd="sng">
            <a:solidFill>
              <a:schemeClr val="dk1"/>
            </a:solidFill>
            <a:prstDash val="solid"/>
            <a:miter lim="800000"/>
            <a:headEnd type="none" w="sm" len="sm"/>
            <a:tailEnd type="none" w="sm" len="sm"/>
          </a:ln>
        </p:spPr>
      </p:cxnSp>
      <p:cxnSp>
        <p:nvCxnSpPr>
          <p:cNvPr id="383" name="Google Shape;383;p17"/>
          <p:cNvCxnSpPr/>
          <p:nvPr/>
        </p:nvCxnSpPr>
        <p:spPr>
          <a:xfrm flipH="1">
            <a:off x="8561757" y="3497444"/>
            <a:ext cx="100200" cy="91500"/>
          </a:xfrm>
          <a:prstGeom prst="straightConnector1">
            <a:avLst/>
          </a:prstGeom>
          <a:noFill/>
          <a:ln w="28575" cap="flat" cmpd="sng">
            <a:solidFill>
              <a:schemeClr val="dk1"/>
            </a:solidFill>
            <a:prstDash val="solid"/>
            <a:miter lim="800000"/>
            <a:headEnd type="none" w="sm" len="sm"/>
            <a:tailEnd type="none" w="sm" len="sm"/>
          </a:ln>
        </p:spPr>
      </p:cxnSp>
      <p:cxnSp>
        <p:nvCxnSpPr>
          <p:cNvPr id="384" name="Google Shape;384;p17"/>
          <p:cNvCxnSpPr/>
          <p:nvPr/>
        </p:nvCxnSpPr>
        <p:spPr>
          <a:xfrm>
            <a:off x="8567134" y="3588913"/>
            <a:ext cx="87000" cy="87000"/>
          </a:xfrm>
          <a:prstGeom prst="straightConnector1">
            <a:avLst/>
          </a:prstGeom>
          <a:noFill/>
          <a:ln w="28575" cap="flat" cmpd="sng">
            <a:solidFill>
              <a:schemeClr val="dk1"/>
            </a:solidFill>
            <a:prstDash val="solid"/>
            <a:miter lim="800000"/>
            <a:headEnd type="none" w="sm" len="sm"/>
            <a:tailEnd type="none" w="sm" len="sm"/>
          </a:ln>
        </p:spPr>
      </p:cxnSp>
      <p:cxnSp>
        <p:nvCxnSpPr>
          <p:cNvPr id="385" name="Google Shape;385;p17"/>
          <p:cNvCxnSpPr/>
          <p:nvPr/>
        </p:nvCxnSpPr>
        <p:spPr>
          <a:xfrm flipH="1">
            <a:off x="3551756" y="3588913"/>
            <a:ext cx="100200" cy="91500"/>
          </a:xfrm>
          <a:prstGeom prst="straightConnector1">
            <a:avLst/>
          </a:prstGeom>
          <a:noFill/>
          <a:ln w="28575" cap="flat" cmpd="sng">
            <a:solidFill>
              <a:schemeClr val="dk1"/>
            </a:solidFill>
            <a:prstDash val="solid"/>
            <a:miter lim="800000"/>
            <a:headEnd type="none" w="sm" len="sm"/>
            <a:tailEnd type="none" w="sm" len="sm"/>
          </a:ln>
        </p:spPr>
      </p:cxnSp>
      <p:cxnSp>
        <p:nvCxnSpPr>
          <p:cNvPr id="386" name="Google Shape;386;p17"/>
          <p:cNvCxnSpPr/>
          <p:nvPr/>
        </p:nvCxnSpPr>
        <p:spPr>
          <a:xfrm>
            <a:off x="3564852" y="3488054"/>
            <a:ext cx="87000" cy="87000"/>
          </a:xfrm>
          <a:prstGeom prst="straightConnector1">
            <a:avLst/>
          </a:prstGeom>
          <a:noFill/>
          <a:ln w="28575" cap="flat" cmpd="sng">
            <a:solidFill>
              <a:schemeClr val="dk1"/>
            </a:solidFill>
            <a:prstDash val="solid"/>
            <a:miter lim="800000"/>
            <a:headEnd type="none" w="sm" len="sm"/>
            <a:tailEnd type="none" w="sm" len="sm"/>
          </a:ln>
        </p:spPr>
      </p:cxnSp>
      <p:cxnSp>
        <p:nvCxnSpPr>
          <p:cNvPr id="387" name="Google Shape;387;p17"/>
          <p:cNvCxnSpPr/>
          <p:nvPr/>
        </p:nvCxnSpPr>
        <p:spPr>
          <a:xfrm>
            <a:off x="3513428" y="3576293"/>
            <a:ext cx="1468800" cy="0"/>
          </a:xfrm>
          <a:prstGeom prst="straightConnector1">
            <a:avLst/>
          </a:prstGeom>
          <a:noFill/>
          <a:ln w="28575" cap="flat" cmpd="sng">
            <a:solidFill>
              <a:schemeClr val="dk1"/>
            </a:solidFill>
            <a:prstDash val="solid"/>
            <a:miter lim="800000"/>
            <a:headEnd type="none" w="sm" len="sm"/>
            <a:tailEnd type="none" w="sm" len="sm"/>
          </a:ln>
        </p:spPr>
      </p:cxnSp>
      <p:grpSp>
        <p:nvGrpSpPr>
          <p:cNvPr id="4" name="Google Shape;388;p17"/>
          <p:cNvGrpSpPr/>
          <p:nvPr/>
        </p:nvGrpSpPr>
        <p:grpSpPr>
          <a:xfrm>
            <a:off x="4994604" y="2755425"/>
            <a:ext cx="2195321" cy="1558495"/>
            <a:chOff x="5220374" y="4508443"/>
            <a:chExt cx="2869325" cy="1942534"/>
          </a:xfrm>
        </p:grpSpPr>
        <p:sp>
          <p:nvSpPr>
            <p:cNvPr id="389" name="Google Shape;389;p17"/>
            <p:cNvSpPr/>
            <p:nvPr/>
          </p:nvSpPr>
          <p:spPr>
            <a:xfrm>
              <a:off x="5220375" y="4508443"/>
              <a:ext cx="2869324" cy="194253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17"/>
            <p:cNvSpPr/>
            <p:nvPr/>
          </p:nvSpPr>
          <p:spPr>
            <a:xfrm>
              <a:off x="5220374" y="4508443"/>
              <a:ext cx="2869323" cy="45374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17"/>
            <p:cNvSpPr txBox="1"/>
            <p:nvPr/>
          </p:nvSpPr>
          <p:spPr>
            <a:xfrm>
              <a:off x="5755654" y="4551995"/>
              <a:ext cx="1798761" cy="383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400">
                  <a:solidFill>
                    <a:schemeClr val="dk1"/>
                  </a:solidFill>
                  <a:latin typeface="Calibri"/>
                  <a:ea typeface="Calibri"/>
                  <a:cs typeface="Calibri"/>
                  <a:sym typeface="Calibri"/>
                </a:rPr>
                <a:t>EstudianteCurso</a:t>
              </a:r>
              <a:endParaRPr sz="1400">
                <a:solidFill>
                  <a:schemeClr val="dk1"/>
                </a:solidFill>
                <a:latin typeface="Calibri"/>
                <a:ea typeface="Calibri"/>
                <a:cs typeface="Calibri"/>
                <a:sym typeface="Calibri"/>
              </a:endParaRPr>
            </a:p>
          </p:txBody>
        </p:sp>
        <p:sp>
          <p:nvSpPr>
            <p:cNvPr id="392" name="Google Shape;392;p17"/>
            <p:cNvSpPr txBox="1"/>
            <p:nvPr/>
          </p:nvSpPr>
          <p:spPr>
            <a:xfrm>
              <a:off x="5413612" y="5135701"/>
              <a:ext cx="1163700" cy="1035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IdCurso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a:solidFill>
                    <a:schemeClr val="dk1"/>
                  </a:solidFill>
                  <a:latin typeface="Calibri"/>
                  <a:ea typeface="Calibri"/>
                  <a:cs typeface="Calibri"/>
                  <a:sym typeface="Calibri"/>
                </a:rPr>
                <a:t>IdUsuario</a:t>
              </a:r>
              <a:endParaRPr sz="12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200">
                <a:solidFill>
                  <a:schemeClr val="dk1"/>
                </a:solidFill>
                <a:latin typeface="Calibri"/>
                <a:ea typeface="Calibri"/>
                <a:cs typeface="Calibri"/>
                <a:sym typeface="Calibri"/>
              </a:endParaRPr>
            </a:p>
          </p:txBody>
        </p:sp>
        <p:sp>
          <p:nvSpPr>
            <p:cNvPr id="393" name="Google Shape;393;p17"/>
            <p:cNvSpPr txBox="1"/>
            <p:nvPr/>
          </p:nvSpPr>
          <p:spPr>
            <a:xfrm>
              <a:off x="6655035" y="5135701"/>
              <a:ext cx="1293900" cy="69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200" b="1">
                  <a:solidFill>
                    <a:schemeClr val="dk1"/>
                  </a:solidFill>
                  <a:latin typeface="Calibri"/>
                  <a:ea typeface="Calibri"/>
                  <a:cs typeface="Calibri"/>
                  <a:sym typeface="Calibri"/>
                </a:rPr>
                <a:t>Integer</a:t>
              </a:r>
              <a:endParaRPr sz="1200" b="1">
                <a:solidFill>
                  <a:schemeClr val="dk1"/>
                </a:solidFill>
                <a:latin typeface="Calibri"/>
                <a:ea typeface="Calibri"/>
                <a:cs typeface="Calibri"/>
                <a:sym typeface="Calibri"/>
              </a:endParaRPr>
            </a:p>
          </p:txBody>
        </p:sp>
      </p:grpSp>
      <p:sp>
        <p:nvSpPr>
          <p:cNvPr id="394" name="Google Shape;394;p17"/>
          <p:cNvSpPr txBox="1"/>
          <p:nvPr/>
        </p:nvSpPr>
        <p:spPr>
          <a:xfrm>
            <a:off x="3316800" y="4884206"/>
            <a:ext cx="5558400" cy="510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600"/>
              <a:buFont typeface="Calibri"/>
              <a:buNone/>
            </a:pPr>
            <a:r>
              <a:rPr lang="es-PE" sz="1600">
                <a:solidFill>
                  <a:schemeClr val="dk1"/>
                </a:solidFill>
                <a:latin typeface="Calibri"/>
                <a:ea typeface="Calibri"/>
                <a:cs typeface="Calibri"/>
                <a:sym typeface="Calibri"/>
              </a:rPr>
              <a:t>Las relaciones de tipo muchos a muchos se suele representar mediante una tabla intermedia y dos relaciones de tipo uno a muchos</a:t>
            </a:r>
            <a:endParaRPr/>
          </a:p>
        </p:txBody>
      </p:sp>
      <p:pic>
        <p:nvPicPr>
          <p:cNvPr id="395" name="Google Shape;395;p17"/>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396" name="Google Shape;396;p17"/>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8"/>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402" name="Google Shape;402;p18"/>
          <p:cNvSpPr txBox="1"/>
          <p:nvPr/>
        </p:nvSpPr>
        <p:spPr>
          <a:xfrm>
            <a:off x="5862078" y="2636418"/>
            <a:ext cx="2637300" cy="333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Clave Primaria</a:t>
            </a:r>
            <a:endParaRPr/>
          </a:p>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 Primary Key )</a:t>
            </a:r>
            <a:endParaRPr/>
          </a:p>
        </p:txBody>
      </p:sp>
      <p:sp>
        <p:nvSpPr>
          <p:cNvPr id="403" name="Google Shape;403;p18"/>
          <p:cNvSpPr/>
          <p:nvPr/>
        </p:nvSpPr>
        <p:spPr>
          <a:xfrm>
            <a:off x="6047798" y="3424039"/>
            <a:ext cx="5254500" cy="156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400">
                <a:solidFill>
                  <a:schemeClr val="dk1"/>
                </a:solidFill>
                <a:latin typeface="Calibri"/>
                <a:ea typeface="Calibri"/>
                <a:cs typeface="Calibri"/>
                <a:sym typeface="Calibri"/>
              </a:rPr>
              <a:t>Se llama clave primaria o llave primaria o clave principal a un campo o a una combinación de campos que identifica de forma única a cada fila de una tabla</a:t>
            </a:r>
            <a:endParaRPr/>
          </a:p>
        </p:txBody>
      </p:sp>
      <p:sp>
        <p:nvSpPr>
          <p:cNvPr id="404" name="Google Shape;404;p18"/>
          <p:cNvSpPr/>
          <p:nvPr/>
        </p:nvSpPr>
        <p:spPr>
          <a:xfrm>
            <a:off x="2126176" y="2349611"/>
            <a:ext cx="2869200" cy="3018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8"/>
          <p:cNvSpPr/>
          <p:nvPr/>
        </p:nvSpPr>
        <p:spPr>
          <a:xfrm>
            <a:off x="2126175" y="2349611"/>
            <a:ext cx="2869200" cy="453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18"/>
          <p:cNvSpPr txBox="1"/>
          <p:nvPr/>
        </p:nvSpPr>
        <p:spPr>
          <a:xfrm>
            <a:off x="2751283" y="2391817"/>
            <a:ext cx="1619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a:solidFill>
                  <a:schemeClr val="dk1"/>
                </a:solidFill>
                <a:latin typeface="Calibri"/>
                <a:ea typeface="Calibri"/>
                <a:cs typeface="Calibri"/>
                <a:sym typeface="Calibri"/>
              </a:rPr>
              <a:t>Empleado</a:t>
            </a:r>
            <a:endParaRPr/>
          </a:p>
        </p:txBody>
      </p:sp>
      <p:sp>
        <p:nvSpPr>
          <p:cNvPr id="407" name="Google Shape;407;p18"/>
          <p:cNvSpPr txBox="1"/>
          <p:nvPr/>
        </p:nvSpPr>
        <p:spPr>
          <a:xfrm>
            <a:off x="2319413" y="2976869"/>
            <a:ext cx="9573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800" b="1">
                <a:solidFill>
                  <a:srgbClr val="FF0000"/>
                </a:solidFill>
                <a:latin typeface="Calibri"/>
                <a:ea typeface="Calibri"/>
                <a:cs typeface="Calibri"/>
                <a:sym typeface="Calibri"/>
              </a:rPr>
              <a:t>DNI</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Nombre</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Apellido</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Puesto</a:t>
            </a:r>
            <a:endParaRPr/>
          </a:p>
          <a:p>
            <a:pPr marL="0" marR="0" lvl="0" indent="0" algn="l" rtl="0">
              <a:lnSpc>
                <a:spcPct val="150000"/>
              </a:lnSpc>
              <a:spcBef>
                <a:spcPts val="0"/>
              </a:spcBef>
              <a:spcAft>
                <a:spcPts val="0"/>
              </a:spcAft>
              <a:buNone/>
            </a:pPr>
            <a:r>
              <a:rPr lang="es-PE" sz="1800">
                <a:solidFill>
                  <a:schemeClr val="dk1"/>
                </a:solidFill>
                <a:latin typeface="Calibri"/>
                <a:ea typeface="Calibri"/>
                <a:cs typeface="Calibri"/>
                <a:sym typeface="Calibri"/>
              </a:rPr>
              <a:t>Salario</a:t>
            </a:r>
            <a:endParaRPr/>
          </a:p>
        </p:txBody>
      </p:sp>
      <p:sp>
        <p:nvSpPr>
          <p:cNvPr id="408" name="Google Shape;408;p18"/>
          <p:cNvSpPr txBox="1"/>
          <p:nvPr/>
        </p:nvSpPr>
        <p:spPr>
          <a:xfrm>
            <a:off x="3560836" y="2976869"/>
            <a:ext cx="12939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PE" sz="1800" b="1">
                <a:solidFill>
                  <a:srgbClr val="FF0000"/>
                </a:solidFill>
                <a:latin typeface="Calibri"/>
                <a:ea typeface="Calibri"/>
                <a:cs typeface="Calibri"/>
                <a:sym typeface="Calibri"/>
              </a:rPr>
              <a:t>Varchar(30)</a:t>
            </a:r>
            <a:endParaRPr/>
          </a:p>
          <a:p>
            <a:pPr marL="0" marR="0" lvl="0" indent="0" algn="l" rtl="0">
              <a:lnSpc>
                <a:spcPct val="150000"/>
              </a:lnSpc>
              <a:spcBef>
                <a:spcPts val="0"/>
              </a:spcBef>
              <a:spcAft>
                <a:spcPts val="0"/>
              </a:spcAft>
              <a:buNone/>
            </a:pPr>
            <a:r>
              <a:rPr lang="es-PE" sz="1800" b="1">
                <a:solidFill>
                  <a:schemeClr val="dk1"/>
                </a:solidFill>
                <a:latin typeface="Calibri"/>
                <a:ea typeface="Calibri"/>
                <a:cs typeface="Calibri"/>
                <a:sym typeface="Calibri"/>
              </a:rPr>
              <a:t>Varchar(30)</a:t>
            </a:r>
            <a:endParaRPr/>
          </a:p>
          <a:p>
            <a:pPr marL="0" marR="0" lvl="0" indent="0" algn="l" rtl="0">
              <a:lnSpc>
                <a:spcPct val="150000"/>
              </a:lnSpc>
              <a:spcBef>
                <a:spcPts val="0"/>
              </a:spcBef>
              <a:spcAft>
                <a:spcPts val="0"/>
              </a:spcAft>
              <a:buNone/>
            </a:pPr>
            <a:r>
              <a:rPr lang="es-PE" sz="1800" b="1">
                <a:solidFill>
                  <a:schemeClr val="dk1"/>
                </a:solidFill>
                <a:latin typeface="Calibri"/>
                <a:ea typeface="Calibri"/>
                <a:cs typeface="Calibri"/>
                <a:sym typeface="Calibri"/>
              </a:rPr>
              <a:t>Int</a:t>
            </a:r>
            <a:endParaRPr sz="18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s-PE" sz="1800" b="1">
                <a:solidFill>
                  <a:schemeClr val="dk1"/>
                </a:solidFill>
                <a:latin typeface="Calibri"/>
                <a:ea typeface="Calibri"/>
                <a:cs typeface="Calibri"/>
                <a:sym typeface="Calibri"/>
              </a:rPr>
              <a:t>Varchar(45)</a:t>
            </a:r>
            <a:endParaRPr/>
          </a:p>
          <a:p>
            <a:pPr marL="0" marR="0" lvl="0" indent="0" algn="l" rtl="0">
              <a:lnSpc>
                <a:spcPct val="150000"/>
              </a:lnSpc>
              <a:spcBef>
                <a:spcPts val="0"/>
              </a:spcBef>
              <a:spcAft>
                <a:spcPts val="0"/>
              </a:spcAft>
              <a:buNone/>
            </a:pPr>
            <a:r>
              <a:rPr lang="es-PE" sz="1800" b="1">
                <a:solidFill>
                  <a:schemeClr val="dk1"/>
                </a:solidFill>
                <a:latin typeface="Calibri"/>
                <a:ea typeface="Calibri"/>
                <a:cs typeface="Calibri"/>
                <a:sym typeface="Calibri"/>
              </a:rPr>
              <a:t>Float</a:t>
            </a:r>
            <a:endParaRPr sz="1800" b="1">
              <a:solidFill>
                <a:schemeClr val="dk1"/>
              </a:solidFill>
              <a:latin typeface="Calibri"/>
              <a:ea typeface="Calibri"/>
              <a:cs typeface="Calibri"/>
              <a:sym typeface="Calibri"/>
            </a:endParaRPr>
          </a:p>
        </p:txBody>
      </p:sp>
      <p:sp>
        <p:nvSpPr>
          <p:cNvPr id="409" name="Google Shape;409;p18"/>
          <p:cNvSpPr/>
          <p:nvPr/>
        </p:nvSpPr>
        <p:spPr>
          <a:xfrm>
            <a:off x="1814331" y="2875567"/>
            <a:ext cx="3492900" cy="6222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10" name="Google Shape;410;p18"/>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411" name="Google Shape;411;p18"/>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7"/>
          <p:cNvSpPr txBox="1">
            <a:spLocks noGrp="1"/>
          </p:cNvSpPr>
          <p:nvPr>
            <p:ph type="title"/>
          </p:nvPr>
        </p:nvSpPr>
        <p:spPr>
          <a:xfrm>
            <a:off x="570690" y="116732"/>
            <a:ext cx="10972800" cy="700391"/>
          </a:xfrm>
          <a:prstGeom prst="rect">
            <a:avLst/>
          </a:prstGeom>
          <a:noFill/>
          <a:ln>
            <a:noFill/>
          </a:ln>
        </p:spPr>
        <p:txBody>
          <a:bodyPr spcFirstLastPara="1" wrap="square" lIns="91425" tIns="45700" rIns="91425" bIns="45700" anchor="ctr" anchorCtr="0">
            <a:normAutofit/>
          </a:bodyPr>
          <a:lstStyle/>
          <a:p>
            <a:pPr>
              <a:buSzPts val="4400"/>
            </a:pPr>
            <a:r>
              <a:rPr lang="es-US" sz="3200" b="1" dirty="0" smtClean="0">
                <a:latin typeface="Nunito"/>
                <a:ea typeface="Nunito"/>
                <a:cs typeface="Nunito"/>
                <a:sym typeface="Nunito"/>
              </a:rPr>
              <a:t>Porque Aprender PYTHON?</a:t>
            </a:r>
            <a:endParaRPr lang="es-US" sz="3200" b="1" dirty="0">
              <a:latin typeface="Nunito"/>
              <a:ea typeface="Nunito"/>
              <a:cs typeface="Nunito"/>
              <a:sym typeface="Nunito"/>
            </a:endParaRPr>
          </a:p>
        </p:txBody>
      </p:sp>
      <p:grpSp>
        <p:nvGrpSpPr>
          <p:cNvPr id="14" name="13 Grupo"/>
          <p:cNvGrpSpPr/>
          <p:nvPr/>
        </p:nvGrpSpPr>
        <p:grpSpPr>
          <a:xfrm>
            <a:off x="605814" y="603116"/>
            <a:ext cx="10616660" cy="6488348"/>
            <a:chOff x="-143215" y="612852"/>
            <a:chExt cx="10616660" cy="6488348"/>
          </a:xfrm>
        </p:grpSpPr>
        <p:pic>
          <p:nvPicPr>
            <p:cNvPr id="8" name="7 Imagen" descr="pngegg (26).png"/>
            <p:cNvPicPr>
              <a:picLocks noChangeAspect="1"/>
            </p:cNvPicPr>
            <p:nvPr/>
          </p:nvPicPr>
          <p:blipFill>
            <a:blip r:embed="rId3"/>
            <a:stretch>
              <a:fillRect/>
            </a:stretch>
          </p:blipFill>
          <p:spPr>
            <a:xfrm>
              <a:off x="-143215" y="612852"/>
              <a:ext cx="10483717" cy="6488348"/>
            </a:xfrm>
            <a:prstGeom prst="rect">
              <a:avLst/>
            </a:prstGeom>
          </p:spPr>
        </p:pic>
        <p:sp>
          <p:nvSpPr>
            <p:cNvPr id="9" name="8 Rectángulo"/>
            <p:cNvSpPr/>
            <p:nvPr/>
          </p:nvSpPr>
          <p:spPr>
            <a:xfrm>
              <a:off x="2522705" y="910573"/>
              <a:ext cx="7516239" cy="954107"/>
            </a:xfrm>
            <a:prstGeom prst="rect">
              <a:avLst/>
            </a:prstGeom>
          </p:spPr>
          <p:txBody>
            <a:bodyPr wrap="square">
              <a:spAutoFit/>
            </a:bodyPr>
            <a:lstStyle/>
            <a:p>
              <a:r>
                <a:rPr lang="es-US" sz="2800" dirty="0" smtClean="0">
                  <a:latin typeface="Nunito" charset="0"/>
                </a:rPr>
                <a:t>Un Lenguaje fácil e intuitivo tan poderoso como los de los principales competidores</a:t>
              </a:r>
              <a:endParaRPr lang="es-ES" sz="2800" dirty="0">
                <a:latin typeface="Nunito" charset="0"/>
              </a:endParaRPr>
            </a:p>
          </p:txBody>
        </p:sp>
        <p:sp>
          <p:nvSpPr>
            <p:cNvPr id="10" name="9 Rectángulo"/>
            <p:cNvSpPr/>
            <p:nvPr/>
          </p:nvSpPr>
          <p:spPr>
            <a:xfrm>
              <a:off x="1293779" y="2146703"/>
              <a:ext cx="7470843" cy="1077218"/>
            </a:xfrm>
            <a:prstGeom prst="rect">
              <a:avLst/>
            </a:prstGeom>
          </p:spPr>
          <p:txBody>
            <a:bodyPr wrap="square">
              <a:spAutoFit/>
            </a:bodyPr>
            <a:lstStyle/>
            <a:p>
              <a:pPr marL="342900" lvl="0" indent="-342900">
                <a:spcBef>
                  <a:spcPts val="640"/>
                </a:spcBef>
                <a:buClr>
                  <a:schemeClr val="dk1"/>
                </a:buClr>
                <a:buSzPts val="3200"/>
              </a:pPr>
              <a:r>
                <a:rPr lang="es-ES" sz="3200" dirty="0" smtClean="0">
                  <a:latin typeface="Nunito" charset="0"/>
                </a:rPr>
                <a:t>El código que es tan comprensible como el inglés simple</a:t>
              </a:r>
              <a:endParaRPr lang="es-ES" sz="3200" dirty="0">
                <a:latin typeface="Nunito" charset="0"/>
              </a:endParaRPr>
            </a:p>
          </p:txBody>
        </p:sp>
        <p:sp>
          <p:nvSpPr>
            <p:cNvPr id="11" name="10 Rectángulo"/>
            <p:cNvSpPr/>
            <p:nvPr/>
          </p:nvSpPr>
          <p:spPr>
            <a:xfrm>
              <a:off x="2600528" y="3391127"/>
              <a:ext cx="7603788" cy="954107"/>
            </a:xfrm>
            <a:prstGeom prst="rect">
              <a:avLst/>
            </a:prstGeom>
          </p:spPr>
          <p:txBody>
            <a:bodyPr wrap="square">
              <a:spAutoFit/>
            </a:bodyPr>
            <a:lstStyle/>
            <a:p>
              <a:pPr marL="342900" lvl="0" indent="-342900">
                <a:spcBef>
                  <a:spcPts val="640"/>
                </a:spcBef>
                <a:buClr>
                  <a:schemeClr val="dk1"/>
                </a:buClr>
                <a:buSzPts val="3200"/>
              </a:pPr>
              <a:r>
                <a:rPr lang="es-ES" sz="2800" dirty="0" smtClean="0">
                  <a:latin typeface="Nunito" charset="0"/>
                </a:rPr>
                <a:t>De código abierto, para que cualquiera pueda contribuir a su desarrollo.</a:t>
              </a:r>
              <a:endParaRPr lang="es-ES" sz="2800" dirty="0">
                <a:latin typeface="Nunito" charset="0"/>
              </a:endParaRPr>
            </a:p>
          </p:txBody>
        </p:sp>
        <p:sp>
          <p:nvSpPr>
            <p:cNvPr id="12" name="11 Rectángulo"/>
            <p:cNvSpPr/>
            <p:nvPr/>
          </p:nvSpPr>
          <p:spPr>
            <a:xfrm>
              <a:off x="1177046" y="4645994"/>
              <a:ext cx="7889131" cy="954107"/>
            </a:xfrm>
            <a:prstGeom prst="rect">
              <a:avLst/>
            </a:prstGeom>
          </p:spPr>
          <p:txBody>
            <a:bodyPr wrap="square">
              <a:spAutoFit/>
            </a:bodyPr>
            <a:lstStyle/>
            <a:p>
              <a:pPr marL="342900" lvl="0" indent="-342900">
                <a:spcBef>
                  <a:spcPts val="640"/>
                </a:spcBef>
                <a:buClr>
                  <a:schemeClr val="dk1"/>
                </a:buClr>
                <a:buSzPts val="3200"/>
              </a:pPr>
              <a:r>
                <a:rPr lang="es-ES" sz="2800" dirty="0" smtClean="0">
                  <a:latin typeface="Nunito" charset="0"/>
                </a:rPr>
                <a:t>Adecuado para tareas cotidianas, permitiendo tiempos de desarrollo cortos</a:t>
              </a:r>
              <a:endParaRPr lang="es-ES" sz="2800" dirty="0">
                <a:latin typeface="Nunito" charset="0"/>
              </a:endParaRPr>
            </a:p>
          </p:txBody>
        </p:sp>
        <p:sp>
          <p:nvSpPr>
            <p:cNvPr id="13" name="12 Rectángulo"/>
            <p:cNvSpPr/>
            <p:nvPr/>
          </p:nvSpPr>
          <p:spPr>
            <a:xfrm>
              <a:off x="2584314" y="6010898"/>
              <a:ext cx="7889131" cy="523220"/>
            </a:xfrm>
            <a:prstGeom prst="rect">
              <a:avLst/>
            </a:prstGeom>
          </p:spPr>
          <p:txBody>
            <a:bodyPr wrap="square">
              <a:spAutoFit/>
            </a:bodyPr>
            <a:lstStyle/>
            <a:p>
              <a:pPr marL="342900" lvl="0" indent="-342900">
                <a:spcBef>
                  <a:spcPts val="640"/>
                </a:spcBef>
                <a:buClr>
                  <a:schemeClr val="dk1"/>
                </a:buClr>
                <a:buSzPts val="3200"/>
              </a:pPr>
              <a:r>
                <a:rPr lang="es-US" sz="2800" dirty="0" smtClean="0">
                  <a:latin typeface="Nunito" charset="0"/>
                </a:rPr>
                <a:t>Todo lo que pienses lo puedes desarrollar</a:t>
              </a:r>
              <a:endParaRPr lang="es-ES" sz="2800" dirty="0">
                <a:latin typeface="Nunito" charset="0"/>
              </a:endParaRPr>
            </a:p>
          </p:txBody>
        </p:sp>
      </p:grpSp>
      <p:pic>
        <p:nvPicPr>
          <p:cNvPr id="15" name="14 Imagen" descr="pngegg (7).png"/>
          <p:cNvPicPr>
            <a:picLocks noChangeAspect="1"/>
          </p:cNvPicPr>
          <p:nvPr/>
        </p:nvPicPr>
        <p:blipFill>
          <a:blip r:embed="rId4"/>
          <a:stretch>
            <a:fillRect/>
          </a:stretch>
        </p:blipFill>
        <p:spPr>
          <a:xfrm>
            <a:off x="144783" y="5223753"/>
            <a:ext cx="1223921" cy="1478606"/>
          </a:xfrm>
          <a:prstGeom prst="rect">
            <a:avLst/>
          </a:prstGeom>
        </p:spPr>
      </p:pic>
      <p:pic>
        <p:nvPicPr>
          <p:cNvPr id="4" name="Google Shape;203;p10"/>
          <p:cNvPicPr preferRelativeResize="0"/>
          <p:nvPr/>
        </p:nvPicPr>
        <p:blipFill>
          <a:blip r:embed="rId5">
            <a:alphaModFix/>
          </a:blip>
          <a:stretch>
            <a:fillRect/>
          </a:stretch>
        </p:blipFill>
        <p:spPr>
          <a:xfrm>
            <a:off x="10914434" y="4649821"/>
            <a:ext cx="1277566" cy="2208179"/>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9"/>
          <p:cNvSpPr txBox="1">
            <a:spLocks noGrp="1"/>
          </p:cNvSpPr>
          <p:nvPr>
            <p:ph type="ctrTitle"/>
          </p:nvPr>
        </p:nvSpPr>
        <p:spPr>
          <a:xfrm>
            <a:off x="1524000" y="596150"/>
            <a:ext cx="9144000" cy="10524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Diseñando bases de datos</a:t>
            </a:r>
            <a:endParaRPr/>
          </a:p>
        </p:txBody>
      </p:sp>
      <p:sp>
        <p:nvSpPr>
          <p:cNvPr id="417" name="Google Shape;417;p19"/>
          <p:cNvSpPr txBox="1"/>
          <p:nvPr/>
        </p:nvSpPr>
        <p:spPr>
          <a:xfrm>
            <a:off x="540173" y="3504723"/>
            <a:ext cx="2604000" cy="12192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Clave Foránea</a:t>
            </a:r>
            <a:endParaRPr sz="2800">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 Foreign Key )</a:t>
            </a:r>
            <a:endParaRPr/>
          </a:p>
        </p:txBody>
      </p:sp>
      <p:sp>
        <p:nvSpPr>
          <p:cNvPr id="418" name="Google Shape;418;p19"/>
          <p:cNvSpPr/>
          <p:nvPr/>
        </p:nvSpPr>
        <p:spPr>
          <a:xfrm>
            <a:off x="818292" y="4877001"/>
            <a:ext cx="103323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400">
                <a:solidFill>
                  <a:schemeClr val="dk1"/>
                </a:solidFill>
                <a:latin typeface="Calibri"/>
                <a:ea typeface="Calibri"/>
                <a:cs typeface="Calibri"/>
                <a:sym typeface="Calibri"/>
              </a:rPr>
              <a:t>La clave foránea identifica una columna o grupo de columnas en una tabla que se refiere a una columna o grupo de columnas en otra tabla.</a:t>
            </a:r>
            <a:endParaRPr sz="2400">
              <a:solidFill>
                <a:schemeClr val="dk1"/>
              </a:solidFill>
              <a:latin typeface="Calibri"/>
              <a:ea typeface="Calibri"/>
              <a:cs typeface="Calibri"/>
              <a:sym typeface="Calibri"/>
            </a:endParaRPr>
          </a:p>
        </p:txBody>
      </p:sp>
      <p:pic>
        <p:nvPicPr>
          <p:cNvPr id="419" name="Google Shape;419;p19"/>
          <p:cNvPicPr preferRelativeResize="0"/>
          <p:nvPr/>
        </p:nvPicPr>
        <p:blipFill rotWithShape="1">
          <a:blip r:embed="rId3">
            <a:alphaModFix/>
          </a:blip>
          <a:srcRect/>
          <a:stretch/>
        </p:blipFill>
        <p:spPr>
          <a:xfrm>
            <a:off x="2721972" y="1669488"/>
            <a:ext cx="9749667" cy="3341579"/>
          </a:xfrm>
          <a:prstGeom prst="rect">
            <a:avLst/>
          </a:prstGeom>
          <a:noFill/>
          <a:ln>
            <a:noFill/>
          </a:ln>
        </p:spPr>
      </p:pic>
      <p:sp>
        <p:nvSpPr>
          <p:cNvPr id="420" name="Google Shape;420;p19"/>
          <p:cNvSpPr/>
          <p:nvPr/>
        </p:nvSpPr>
        <p:spPr>
          <a:xfrm>
            <a:off x="3355779" y="2962178"/>
            <a:ext cx="3492900" cy="6222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21" name="Google Shape;421;p19"/>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422" name="Google Shape;422;p19"/>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20"/>
          <p:cNvPicPr preferRelativeResize="0"/>
          <p:nvPr/>
        </p:nvPicPr>
        <p:blipFill rotWithShape="1">
          <a:blip r:embed="rId3">
            <a:alphaModFix/>
          </a:blip>
          <a:srcRect/>
          <a:stretch/>
        </p:blipFill>
        <p:spPr>
          <a:xfrm>
            <a:off x="3763572" y="-469991"/>
            <a:ext cx="9831400" cy="6857999"/>
          </a:xfrm>
          <a:prstGeom prst="rect">
            <a:avLst/>
          </a:prstGeom>
          <a:noFill/>
          <a:ln>
            <a:noFill/>
          </a:ln>
        </p:spPr>
      </p:pic>
      <p:pic>
        <p:nvPicPr>
          <p:cNvPr id="428" name="Google Shape;428;p20"/>
          <p:cNvPicPr preferRelativeResize="0"/>
          <p:nvPr/>
        </p:nvPicPr>
        <p:blipFill rotWithShape="1">
          <a:blip r:embed="rId4">
            <a:alphaModFix/>
          </a:blip>
          <a:srcRect/>
          <a:stretch/>
        </p:blipFill>
        <p:spPr>
          <a:xfrm>
            <a:off x="4375496" y="1252836"/>
            <a:ext cx="2290572" cy="630737"/>
          </a:xfrm>
          <a:prstGeom prst="rect">
            <a:avLst/>
          </a:prstGeom>
          <a:noFill/>
          <a:ln>
            <a:noFill/>
          </a:ln>
        </p:spPr>
      </p:pic>
      <p:sp>
        <p:nvSpPr>
          <p:cNvPr id="429" name="Google Shape;429;p20"/>
          <p:cNvSpPr/>
          <p:nvPr/>
        </p:nvSpPr>
        <p:spPr>
          <a:xfrm>
            <a:off x="610778" y="1078901"/>
            <a:ext cx="3600000" cy="452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400">
                <a:solidFill>
                  <a:schemeClr val="dk1"/>
                </a:solidFill>
                <a:latin typeface="Calibri"/>
                <a:ea typeface="Calibri"/>
                <a:cs typeface="Calibri"/>
                <a:sym typeface="Calibri"/>
              </a:rPr>
              <a:t>Cada tabla tiene su propia </a:t>
            </a:r>
            <a:r>
              <a:rPr lang="es-PE" sz="2400" b="1">
                <a:solidFill>
                  <a:schemeClr val="dk1"/>
                </a:solidFill>
                <a:latin typeface="Calibri"/>
                <a:ea typeface="Calibri"/>
                <a:cs typeface="Calibri"/>
                <a:sym typeface="Calibri"/>
              </a:rPr>
              <a:t>llave primaria</a:t>
            </a:r>
            <a:r>
              <a:rPr lang="es-PE" sz="2400">
                <a:solidFill>
                  <a:schemeClr val="dk1"/>
                </a:solidFill>
                <a:latin typeface="Calibri"/>
                <a:ea typeface="Calibri"/>
                <a:cs typeface="Calibri"/>
                <a:sym typeface="Calibri"/>
              </a:rPr>
              <a:t> y que products tiene una </a:t>
            </a:r>
            <a:r>
              <a:rPr lang="es-PE" sz="2400" b="1">
                <a:solidFill>
                  <a:schemeClr val="dk1"/>
                </a:solidFill>
                <a:latin typeface="Calibri"/>
                <a:ea typeface="Calibri"/>
                <a:cs typeface="Calibri"/>
                <a:sym typeface="Calibri"/>
              </a:rPr>
              <a:t>llave foránea</a:t>
            </a:r>
            <a:r>
              <a:rPr lang="es-PE" sz="2400">
                <a:solidFill>
                  <a:schemeClr val="dk1"/>
                </a:solidFill>
                <a:latin typeface="Calibri"/>
                <a:ea typeface="Calibri"/>
                <a:cs typeface="Calibri"/>
                <a:sym typeface="Calibri"/>
              </a:rPr>
              <a:t> llamada category_id que referencia la </a:t>
            </a:r>
            <a:r>
              <a:rPr lang="es-PE" sz="2400" b="1">
                <a:solidFill>
                  <a:schemeClr val="dk1"/>
                </a:solidFill>
                <a:latin typeface="Calibri"/>
                <a:ea typeface="Calibri"/>
                <a:cs typeface="Calibri"/>
                <a:sym typeface="Calibri"/>
              </a:rPr>
              <a:t>llave primaria</a:t>
            </a:r>
            <a:r>
              <a:rPr lang="es-PE" sz="2400">
                <a:solidFill>
                  <a:schemeClr val="dk1"/>
                </a:solidFill>
                <a:latin typeface="Calibri"/>
                <a:ea typeface="Calibri"/>
                <a:cs typeface="Calibri"/>
                <a:sym typeface="Calibri"/>
              </a:rPr>
              <a:t> de categories.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s-PE" sz="2400">
                <a:solidFill>
                  <a:schemeClr val="dk1"/>
                </a:solidFill>
                <a:latin typeface="Calibri"/>
                <a:ea typeface="Calibri"/>
                <a:cs typeface="Calibri"/>
                <a:sym typeface="Calibri"/>
              </a:rPr>
              <a:t>En una relación de uno a muchos la llave foránea suele estar en la zona del “uno”</a:t>
            </a:r>
            <a:endParaRPr sz="2400">
              <a:solidFill>
                <a:schemeClr val="dk1"/>
              </a:solidFill>
              <a:latin typeface="Calibri"/>
              <a:ea typeface="Calibri"/>
              <a:cs typeface="Calibri"/>
              <a:sym typeface="Calibri"/>
            </a:endParaRPr>
          </a:p>
        </p:txBody>
      </p:sp>
      <p:pic>
        <p:nvPicPr>
          <p:cNvPr id="430" name="Google Shape;430;p20"/>
          <p:cNvPicPr preferRelativeResize="0"/>
          <p:nvPr/>
        </p:nvPicPr>
        <p:blipFill>
          <a:blip r:embed="rId5">
            <a:alphaModFix/>
          </a:blip>
          <a:stretch>
            <a:fillRect/>
          </a:stretch>
        </p:blipFill>
        <p:spPr>
          <a:xfrm>
            <a:off x="0" y="5878300"/>
            <a:ext cx="12191999" cy="979700"/>
          </a:xfrm>
          <a:prstGeom prst="rect">
            <a:avLst/>
          </a:prstGeom>
          <a:noFill/>
          <a:ln>
            <a:noFill/>
          </a:ln>
        </p:spPr>
      </p:pic>
      <p:pic>
        <p:nvPicPr>
          <p:cNvPr id="431" name="Google Shape;431;p20"/>
          <p:cNvPicPr preferRelativeResize="0"/>
          <p:nvPr/>
        </p:nvPicPr>
        <p:blipFill>
          <a:blip r:embed="rId6">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21"/>
          <p:cNvPicPr preferRelativeResize="0"/>
          <p:nvPr/>
        </p:nvPicPr>
        <p:blipFill rotWithShape="1">
          <a:blip r:embed="rId3">
            <a:alphaModFix/>
          </a:blip>
          <a:srcRect/>
          <a:stretch/>
        </p:blipFill>
        <p:spPr>
          <a:xfrm>
            <a:off x="3187371" y="505541"/>
            <a:ext cx="9004628" cy="5010569"/>
          </a:xfrm>
          <a:prstGeom prst="rect">
            <a:avLst/>
          </a:prstGeom>
          <a:noFill/>
          <a:ln>
            <a:noFill/>
          </a:ln>
        </p:spPr>
      </p:pic>
      <p:sp>
        <p:nvSpPr>
          <p:cNvPr id="437" name="Google Shape;437;p21"/>
          <p:cNvSpPr txBox="1"/>
          <p:nvPr/>
        </p:nvSpPr>
        <p:spPr>
          <a:xfrm>
            <a:off x="467718" y="3512483"/>
            <a:ext cx="2816400" cy="531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Modelamiento</a:t>
            </a:r>
            <a:endParaRPr/>
          </a:p>
        </p:txBody>
      </p:sp>
      <p:pic>
        <p:nvPicPr>
          <p:cNvPr id="438" name="Google Shape;438;p21"/>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439" name="Google Shape;439;p21"/>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2"/>
          <p:cNvSpPr txBox="1"/>
          <p:nvPr/>
        </p:nvSpPr>
        <p:spPr>
          <a:xfrm>
            <a:off x="931166" y="3182577"/>
            <a:ext cx="2816352" cy="53161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Recomendaciones</a:t>
            </a:r>
            <a:endParaRPr/>
          </a:p>
        </p:txBody>
      </p:sp>
      <p:sp>
        <p:nvSpPr>
          <p:cNvPr id="445" name="Google Shape;445;p22"/>
          <p:cNvSpPr txBox="1"/>
          <p:nvPr/>
        </p:nvSpPr>
        <p:spPr>
          <a:xfrm>
            <a:off x="4717815" y="2148343"/>
            <a:ext cx="6725899" cy="3131696"/>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400"/>
              <a:buFont typeface="Arial"/>
              <a:buChar char="•"/>
            </a:pPr>
            <a:r>
              <a:rPr lang="es-PE" sz="2400">
                <a:solidFill>
                  <a:schemeClr val="dk1"/>
                </a:solidFill>
                <a:latin typeface="Calibri"/>
                <a:ea typeface="Calibri"/>
                <a:cs typeface="Calibri"/>
                <a:sym typeface="Calibri"/>
              </a:rPr>
              <a:t>Usar sustantivos para entidades</a:t>
            </a:r>
            <a:endParaRPr/>
          </a:p>
          <a:p>
            <a:pPr marL="342900" marR="0" lvl="0" indent="-342900" algn="l" rtl="0">
              <a:lnSpc>
                <a:spcPct val="90000"/>
              </a:lnSpc>
              <a:spcBef>
                <a:spcPts val="1000"/>
              </a:spcBef>
              <a:spcAft>
                <a:spcPts val="0"/>
              </a:spcAft>
              <a:buClr>
                <a:schemeClr val="dk1"/>
              </a:buClr>
              <a:buSzPts val="2400"/>
              <a:buFont typeface="Arial"/>
              <a:buChar char="•"/>
            </a:pPr>
            <a:r>
              <a:rPr lang="es-PE" sz="2400">
                <a:solidFill>
                  <a:schemeClr val="dk1"/>
                </a:solidFill>
                <a:latin typeface="Calibri"/>
                <a:ea typeface="Calibri"/>
                <a:cs typeface="Calibri"/>
                <a:sym typeface="Calibri"/>
              </a:rPr>
              <a:t>Usar verbos para las relaciones</a:t>
            </a:r>
            <a:endParaRPr/>
          </a:p>
          <a:p>
            <a:pPr marL="342900" marR="0" lvl="0" indent="-342900" algn="l" rtl="0">
              <a:lnSpc>
                <a:spcPct val="90000"/>
              </a:lnSpc>
              <a:spcBef>
                <a:spcPts val="1000"/>
              </a:spcBef>
              <a:spcAft>
                <a:spcPts val="0"/>
              </a:spcAft>
              <a:buClr>
                <a:schemeClr val="dk1"/>
              </a:buClr>
              <a:buSzPts val="2400"/>
              <a:buFont typeface="Arial"/>
              <a:buChar char="•"/>
            </a:pPr>
            <a:r>
              <a:rPr lang="es-PE" sz="2400" b="1">
                <a:solidFill>
                  <a:schemeClr val="dk1"/>
                </a:solidFill>
                <a:latin typeface="Calibri"/>
                <a:ea typeface="Calibri"/>
                <a:cs typeface="Calibri"/>
                <a:sym typeface="Calibri"/>
              </a:rPr>
              <a:t>Entidades:</a:t>
            </a:r>
            <a:r>
              <a:rPr lang="es-PE" sz="2400">
                <a:solidFill>
                  <a:schemeClr val="dk1"/>
                </a:solidFill>
                <a:latin typeface="Calibri"/>
                <a:ea typeface="Calibri"/>
                <a:cs typeface="Calibri"/>
                <a:sym typeface="Calibri"/>
              </a:rPr>
              <a:t> identifican las entidades involucradas.</a:t>
            </a:r>
            <a:endParaRPr/>
          </a:p>
          <a:p>
            <a:pPr marL="342900" marR="0" lvl="0" indent="-342900" algn="l" rtl="0">
              <a:lnSpc>
                <a:spcPct val="90000"/>
              </a:lnSpc>
              <a:spcBef>
                <a:spcPts val="1000"/>
              </a:spcBef>
              <a:spcAft>
                <a:spcPts val="0"/>
              </a:spcAft>
              <a:buClr>
                <a:schemeClr val="dk1"/>
              </a:buClr>
              <a:buSzPts val="2400"/>
              <a:buFont typeface="Arial"/>
              <a:buChar char="•"/>
            </a:pPr>
            <a:r>
              <a:rPr lang="es-PE" sz="2400" b="1">
                <a:solidFill>
                  <a:schemeClr val="dk1"/>
                </a:solidFill>
                <a:latin typeface="Calibri"/>
                <a:ea typeface="Calibri"/>
                <a:cs typeface="Calibri"/>
                <a:sym typeface="Calibri"/>
              </a:rPr>
              <a:t>Relaciones:</a:t>
            </a:r>
            <a:r>
              <a:rPr lang="es-PE" sz="2400">
                <a:solidFill>
                  <a:schemeClr val="dk1"/>
                </a:solidFill>
                <a:latin typeface="Calibri"/>
                <a:ea typeface="Calibri"/>
                <a:cs typeface="Calibri"/>
                <a:sym typeface="Calibri"/>
              </a:rPr>
              <a:t> determinan cómo se relacionan todas las entidades.</a:t>
            </a:r>
            <a:endParaRPr/>
          </a:p>
          <a:p>
            <a:pPr marL="342900" marR="0" lvl="0" indent="-342900" algn="l" rtl="0">
              <a:lnSpc>
                <a:spcPct val="90000"/>
              </a:lnSpc>
              <a:spcBef>
                <a:spcPts val="1000"/>
              </a:spcBef>
              <a:spcAft>
                <a:spcPts val="0"/>
              </a:spcAft>
              <a:buClr>
                <a:schemeClr val="dk1"/>
              </a:buClr>
              <a:buSzPts val="2400"/>
              <a:buFont typeface="Arial"/>
              <a:buChar char="•"/>
            </a:pPr>
            <a:r>
              <a:rPr lang="es-PE" sz="2400">
                <a:solidFill>
                  <a:schemeClr val="dk1"/>
                </a:solidFill>
                <a:latin typeface="Calibri"/>
                <a:ea typeface="Calibri"/>
                <a:cs typeface="Calibri"/>
                <a:sym typeface="Calibri"/>
              </a:rPr>
              <a:t>Presta atención a las relaciones o entidades redundantes.</a:t>
            </a:r>
            <a:endParaRPr/>
          </a:p>
        </p:txBody>
      </p:sp>
      <p:pic>
        <p:nvPicPr>
          <p:cNvPr id="446" name="Google Shape;446;p22"/>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447" name="Google Shape;447;p22"/>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07</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lvl="0" algn="ctr">
              <a:lnSpc>
                <a:spcPct val="80000"/>
              </a:lnSpc>
              <a:buClr>
                <a:schemeClr val="dk1"/>
              </a:buClr>
              <a:buSzPts val="6400"/>
            </a:pPr>
            <a:r>
              <a:rPr lang="es-ES" sz="3600" b="1" dirty="0" smtClean="0">
                <a:solidFill>
                  <a:schemeClr val="lt1"/>
                </a:solidFill>
                <a:latin typeface="Caveat"/>
                <a:ea typeface="Caveat"/>
                <a:cs typeface="Caveat"/>
                <a:sym typeface="Caveat"/>
              </a:rPr>
              <a:t>Introducción a las Bases de Datos</a:t>
            </a:r>
            <a:endParaRPr lang="es-ES" sz="3600" b="1" dirty="0" smtClean="0">
              <a:solidFill>
                <a:srgbClr val="47FC97"/>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3"/>
          <p:cNvSpPr txBox="1">
            <a:spLocks noGrp="1"/>
          </p:cNvSpPr>
          <p:nvPr>
            <p:ph type="ctrTitle"/>
          </p:nvPr>
        </p:nvSpPr>
        <p:spPr>
          <a:xfrm>
            <a:off x="1524000" y="537147"/>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Construyamos nuestra primera base de datos</a:t>
            </a:r>
            <a:endParaRPr/>
          </a:p>
        </p:txBody>
      </p:sp>
      <p:pic>
        <p:nvPicPr>
          <p:cNvPr id="461" name="Google Shape;461;p23"/>
          <p:cNvPicPr preferRelativeResize="0"/>
          <p:nvPr/>
        </p:nvPicPr>
        <p:blipFill rotWithShape="1">
          <a:blip r:embed="rId3">
            <a:alphaModFix/>
          </a:blip>
          <a:srcRect/>
          <a:stretch/>
        </p:blipFill>
        <p:spPr>
          <a:xfrm>
            <a:off x="3682236" y="3441790"/>
            <a:ext cx="2705812" cy="1665115"/>
          </a:xfrm>
          <a:prstGeom prst="rect">
            <a:avLst/>
          </a:prstGeom>
          <a:noFill/>
          <a:ln>
            <a:noFill/>
          </a:ln>
        </p:spPr>
      </p:pic>
      <p:pic>
        <p:nvPicPr>
          <p:cNvPr id="462" name="Google Shape;462;p23"/>
          <p:cNvPicPr preferRelativeResize="0"/>
          <p:nvPr/>
        </p:nvPicPr>
        <p:blipFill rotWithShape="1">
          <a:blip r:embed="rId4">
            <a:alphaModFix/>
          </a:blip>
          <a:srcRect/>
          <a:stretch/>
        </p:blipFill>
        <p:spPr>
          <a:xfrm>
            <a:off x="6982395" y="3510664"/>
            <a:ext cx="1527365" cy="1527365"/>
          </a:xfrm>
          <a:prstGeom prst="rect">
            <a:avLst/>
          </a:prstGeom>
          <a:noFill/>
          <a:ln>
            <a:noFill/>
          </a:ln>
        </p:spPr>
      </p:pic>
      <p:pic>
        <p:nvPicPr>
          <p:cNvPr id="463" name="Google Shape;463;p23"/>
          <p:cNvPicPr preferRelativeResize="0"/>
          <p:nvPr/>
        </p:nvPicPr>
        <p:blipFill>
          <a:blip r:embed="rId5">
            <a:alphaModFix/>
          </a:blip>
          <a:stretch>
            <a:fillRect/>
          </a:stretch>
        </p:blipFill>
        <p:spPr>
          <a:xfrm>
            <a:off x="0" y="5878300"/>
            <a:ext cx="12191999" cy="979700"/>
          </a:xfrm>
          <a:prstGeom prst="rect">
            <a:avLst/>
          </a:prstGeom>
          <a:noFill/>
          <a:ln>
            <a:noFill/>
          </a:ln>
        </p:spPr>
      </p:pic>
      <p:pic>
        <p:nvPicPr>
          <p:cNvPr id="464" name="Google Shape;464;p23"/>
          <p:cNvPicPr preferRelativeResize="0"/>
          <p:nvPr/>
        </p:nvPicPr>
        <p:blipFill>
          <a:blip r:embed="rId6">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24"/>
          <p:cNvPicPr preferRelativeResize="0"/>
          <p:nvPr/>
        </p:nvPicPr>
        <p:blipFill rotWithShape="1">
          <a:blip r:embed="rId3">
            <a:alphaModFix/>
          </a:blip>
          <a:srcRect/>
          <a:stretch/>
        </p:blipFill>
        <p:spPr>
          <a:xfrm>
            <a:off x="4280955" y="-7"/>
            <a:ext cx="12192000" cy="5730240"/>
          </a:xfrm>
          <a:prstGeom prst="rect">
            <a:avLst/>
          </a:prstGeom>
          <a:noFill/>
          <a:ln>
            <a:noFill/>
          </a:ln>
        </p:spPr>
      </p:pic>
      <p:sp>
        <p:nvSpPr>
          <p:cNvPr id="470" name="Google Shape;470;p24"/>
          <p:cNvSpPr txBox="1"/>
          <p:nvPr/>
        </p:nvSpPr>
        <p:spPr>
          <a:xfrm>
            <a:off x="931166" y="3182577"/>
            <a:ext cx="2816352" cy="53161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Descargar MySQL</a:t>
            </a:r>
            <a:endParaRPr sz="2800">
              <a:solidFill>
                <a:schemeClr val="dk1"/>
              </a:solidFill>
              <a:latin typeface="Calibri"/>
              <a:ea typeface="Calibri"/>
              <a:cs typeface="Calibri"/>
              <a:sym typeface="Calibri"/>
            </a:endParaRPr>
          </a:p>
        </p:txBody>
      </p:sp>
      <p:pic>
        <p:nvPicPr>
          <p:cNvPr id="471" name="Google Shape;471;p24"/>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472" name="Google Shape;472;p24"/>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5"/>
          <p:cNvSpPr txBox="1"/>
          <p:nvPr/>
        </p:nvSpPr>
        <p:spPr>
          <a:xfrm>
            <a:off x="931166" y="3182577"/>
            <a:ext cx="2816352" cy="53161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Descargar MySQL</a:t>
            </a:r>
            <a:endParaRPr sz="2800">
              <a:solidFill>
                <a:schemeClr val="dk1"/>
              </a:solidFill>
              <a:latin typeface="Calibri"/>
              <a:ea typeface="Calibri"/>
              <a:cs typeface="Calibri"/>
              <a:sym typeface="Calibri"/>
            </a:endParaRPr>
          </a:p>
        </p:txBody>
      </p:sp>
      <p:pic>
        <p:nvPicPr>
          <p:cNvPr id="478" name="Google Shape;478;p25"/>
          <p:cNvPicPr preferRelativeResize="0"/>
          <p:nvPr/>
        </p:nvPicPr>
        <p:blipFill rotWithShape="1">
          <a:blip r:embed="rId3">
            <a:alphaModFix/>
          </a:blip>
          <a:srcRect/>
          <a:stretch/>
        </p:blipFill>
        <p:spPr>
          <a:xfrm>
            <a:off x="4114800" y="1431629"/>
            <a:ext cx="7939024" cy="3994742"/>
          </a:xfrm>
          <a:prstGeom prst="rect">
            <a:avLst/>
          </a:prstGeom>
          <a:noFill/>
          <a:ln>
            <a:noFill/>
          </a:ln>
        </p:spPr>
      </p:pic>
      <p:pic>
        <p:nvPicPr>
          <p:cNvPr id="479" name="Google Shape;479;p25"/>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480" name="Google Shape;480;p25"/>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6"/>
          <p:cNvSpPr txBox="1"/>
          <p:nvPr/>
        </p:nvSpPr>
        <p:spPr>
          <a:xfrm>
            <a:off x="931166" y="3182577"/>
            <a:ext cx="2816352" cy="53161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No olvidar a MySQL Workbench</a:t>
            </a:r>
            <a:endParaRPr sz="2800">
              <a:solidFill>
                <a:schemeClr val="dk1"/>
              </a:solidFill>
              <a:latin typeface="Calibri"/>
              <a:ea typeface="Calibri"/>
              <a:cs typeface="Calibri"/>
              <a:sym typeface="Calibri"/>
            </a:endParaRPr>
          </a:p>
        </p:txBody>
      </p:sp>
      <p:pic>
        <p:nvPicPr>
          <p:cNvPr id="486" name="Google Shape;486;p26"/>
          <p:cNvPicPr preferRelativeResize="0"/>
          <p:nvPr/>
        </p:nvPicPr>
        <p:blipFill rotWithShape="1">
          <a:blip r:embed="rId3">
            <a:alphaModFix/>
          </a:blip>
          <a:srcRect/>
          <a:stretch/>
        </p:blipFill>
        <p:spPr>
          <a:xfrm>
            <a:off x="4549123" y="232298"/>
            <a:ext cx="7076120" cy="5322903"/>
          </a:xfrm>
          <a:prstGeom prst="rect">
            <a:avLst/>
          </a:prstGeom>
          <a:noFill/>
          <a:ln>
            <a:noFill/>
          </a:ln>
        </p:spPr>
      </p:pic>
      <p:pic>
        <p:nvPicPr>
          <p:cNvPr id="487" name="Google Shape;487;p26"/>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488" name="Google Shape;488;p26"/>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txBox="1"/>
          <p:nvPr/>
        </p:nvSpPr>
        <p:spPr>
          <a:xfrm>
            <a:off x="894590" y="3429000"/>
            <a:ext cx="2816352" cy="53161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2800"/>
              <a:buFont typeface="Calibri"/>
              <a:buNone/>
            </a:pPr>
            <a:r>
              <a:rPr lang="es-PE" sz="2800">
                <a:solidFill>
                  <a:schemeClr val="dk1"/>
                </a:solidFill>
                <a:latin typeface="Calibri"/>
                <a:ea typeface="Calibri"/>
                <a:cs typeface="Calibri"/>
                <a:sym typeface="Calibri"/>
              </a:rPr>
              <a:t>No olvides tu contraseña de administrador</a:t>
            </a:r>
            <a:endParaRPr/>
          </a:p>
        </p:txBody>
      </p:sp>
      <p:pic>
        <p:nvPicPr>
          <p:cNvPr id="494" name="Google Shape;494;p27"/>
          <p:cNvPicPr preferRelativeResize="0"/>
          <p:nvPr/>
        </p:nvPicPr>
        <p:blipFill rotWithShape="1">
          <a:blip r:embed="rId3">
            <a:alphaModFix/>
          </a:blip>
          <a:srcRect/>
          <a:stretch/>
        </p:blipFill>
        <p:spPr>
          <a:xfrm>
            <a:off x="4329627" y="140858"/>
            <a:ext cx="7319233" cy="5505784"/>
          </a:xfrm>
          <a:prstGeom prst="rect">
            <a:avLst/>
          </a:prstGeom>
          <a:noFill/>
          <a:ln>
            <a:noFill/>
          </a:ln>
        </p:spPr>
      </p:pic>
      <p:pic>
        <p:nvPicPr>
          <p:cNvPr id="495" name="Google Shape;495;p27"/>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496" name="Google Shape;496;p27"/>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8"/>
          <p:cNvSpPr txBox="1">
            <a:spLocks noGrp="1"/>
          </p:cNvSpPr>
          <p:nvPr>
            <p:ph type="title"/>
          </p:nvPr>
        </p:nvSpPr>
        <p:spPr>
          <a:xfrm>
            <a:off x="1953900" y="259525"/>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s-US" b="1" dirty="0" smtClean="0">
                <a:latin typeface="Nunito"/>
                <a:ea typeface="Nunito"/>
                <a:cs typeface="Nunito"/>
                <a:sym typeface="Nunito"/>
              </a:rPr>
              <a:t>Herramientas a Utilizar</a:t>
            </a:r>
            <a:endParaRPr b="1">
              <a:latin typeface="Nunito"/>
              <a:ea typeface="Nunito"/>
              <a:cs typeface="Nunito"/>
              <a:sym typeface="Nunito"/>
            </a:endParaRPr>
          </a:p>
        </p:txBody>
      </p:sp>
      <p:grpSp>
        <p:nvGrpSpPr>
          <p:cNvPr id="39" name="38 Grupo"/>
          <p:cNvGrpSpPr/>
          <p:nvPr/>
        </p:nvGrpSpPr>
        <p:grpSpPr>
          <a:xfrm>
            <a:off x="1206225" y="1550625"/>
            <a:ext cx="9772707" cy="4026932"/>
            <a:chOff x="1206225" y="1550625"/>
            <a:chExt cx="9772707" cy="4026932"/>
          </a:xfrm>
        </p:grpSpPr>
        <p:grpSp>
          <p:nvGrpSpPr>
            <p:cNvPr id="161" name="Google Shape;161;p8"/>
            <p:cNvGrpSpPr/>
            <p:nvPr/>
          </p:nvGrpSpPr>
          <p:grpSpPr>
            <a:xfrm>
              <a:off x="4482825" y="1703025"/>
              <a:ext cx="1365416" cy="1588532"/>
              <a:chOff x="1828800" y="914400"/>
              <a:chExt cx="1365416" cy="1588532"/>
            </a:xfrm>
          </p:grpSpPr>
          <p:sp>
            <p:nvSpPr>
              <p:cNvPr id="162" name="Google Shape;162;p8"/>
              <p:cNvSpPr/>
              <p:nvPr/>
            </p:nvSpPr>
            <p:spPr>
              <a:xfrm>
                <a:off x="1905000" y="914400"/>
                <a:ext cx="1143000" cy="1066800"/>
              </a:xfrm>
              <a:prstGeom prst="ellipse">
                <a:avLst/>
              </a:prstGeom>
              <a:blipFill rotWithShape="1">
                <a:blip r:embed="rId3">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63" name="Google Shape;163;p8"/>
              <p:cNvSpPr txBox="1"/>
              <p:nvPr/>
            </p:nvSpPr>
            <p:spPr>
              <a:xfrm>
                <a:off x="1828800" y="2133600"/>
                <a:ext cx="136541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a:solidFill>
                      <a:schemeClr val="dk1"/>
                    </a:solidFill>
                    <a:latin typeface="Calibri"/>
                    <a:ea typeface="Calibri"/>
                    <a:cs typeface="Calibri"/>
                    <a:sym typeface="Calibri"/>
                  </a:rPr>
                  <a:t>MYSQL</a:t>
                </a:r>
                <a:endParaRPr sz="1800">
                  <a:solidFill>
                    <a:schemeClr val="dk1"/>
                  </a:solidFill>
                  <a:latin typeface="Calibri"/>
                  <a:ea typeface="Calibri"/>
                  <a:cs typeface="Calibri"/>
                  <a:sym typeface="Calibri"/>
                </a:endParaRPr>
              </a:p>
            </p:txBody>
          </p:sp>
        </p:grpSp>
        <p:grpSp>
          <p:nvGrpSpPr>
            <p:cNvPr id="164" name="Google Shape;164;p8"/>
            <p:cNvGrpSpPr/>
            <p:nvPr/>
          </p:nvGrpSpPr>
          <p:grpSpPr>
            <a:xfrm>
              <a:off x="9259611" y="1657653"/>
              <a:ext cx="1719321" cy="1588532"/>
              <a:chOff x="3352800" y="914400"/>
              <a:chExt cx="1719321" cy="1588532"/>
            </a:xfrm>
          </p:grpSpPr>
          <p:sp>
            <p:nvSpPr>
              <p:cNvPr id="165" name="Google Shape;165;p8"/>
              <p:cNvSpPr/>
              <p:nvPr/>
            </p:nvSpPr>
            <p:spPr>
              <a:xfrm>
                <a:off x="3581400" y="914400"/>
                <a:ext cx="1219200" cy="1219200"/>
              </a:xfrm>
              <a:prstGeom prst="ellipse">
                <a:avLst/>
              </a:prstGeom>
              <a:blipFill rotWithShape="1">
                <a:blip r:embed="rId4">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66" name="Google Shape;166;p8"/>
              <p:cNvSpPr txBox="1"/>
              <p:nvPr/>
            </p:nvSpPr>
            <p:spPr>
              <a:xfrm>
                <a:off x="3352800" y="2133600"/>
                <a:ext cx="171932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a:solidFill>
                      <a:schemeClr val="dk1"/>
                    </a:solidFill>
                    <a:latin typeface="Calibri"/>
                    <a:ea typeface="Calibri"/>
                    <a:cs typeface="Calibri"/>
                    <a:sym typeface="Calibri"/>
                  </a:rPr>
                  <a:t>TERMINAL</a:t>
                </a:r>
                <a:endParaRPr sz="1800">
                  <a:solidFill>
                    <a:schemeClr val="dk1"/>
                  </a:solidFill>
                  <a:latin typeface="Calibri"/>
                  <a:ea typeface="Calibri"/>
                  <a:cs typeface="Calibri"/>
                  <a:sym typeface="Calibri"/>
                </a:endParaRPr>
              </a:p>
            </p:txBody>
          </p:sp>
        </p:grpSp>
        <p:grpSp>
          <p:nvGrpSpPr>
            <p:cNvPr id="167" name="Google Shape;167;p8"/>
            <p:cNvGrpSpPr/>
            <p:nvPr/>
          </p:nvGrpSpPr>
          <p:grpSpPr>
            <a:xfrm>
              <a:off x="4482826" y="3695893"/>
              <a:ext cx="1719321" cy="1664732"/>
              <a:chOff x="4953000" y="838200"/>
              <a:chExt cx="1719321" cy="1664732"/>
            </a:xfrm>
          </p:grpSpPr>
          <p:sp>
            <p:nvSpPr>
              <p:cNvPr id="168" name="Google Shape;168;p8"/>
              <p:cNvSpPr/>
              <p:nvPr/>
            </p:nvSpPr>
            <p:spPr>
              <a:xfrm>
                <a:off x="5257800" y="838200"/>
                <a:ext cx="1143000" cy="1219200"/>
              </a:xfrm>
              <a:prstGeom prst="ellipse">
                <a:avLst/>
              </a:prstGeom>
              <a:blipFill rotWithShape="1">
                <a:blip r:embed="rId5">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69" name="Google Shape;169;p8"/>
              <p:cNvSpPr txBox="1"/>
              <p:nvPr/>
            </p:nvSpPr>
            <p:spPr>
              <a:xfrm>
                <a:off x="4953000" y="2133600"/>
                <a:ext cx="171932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a:solidFill>
                      <a:schemeClr val="dk1"/>
                    </a:solidFill>
                    <a:latin typeface="Calibri"/>
                    <a:ea typeface="Calibri"/>
                    <a:cs typeface="Calibri"/>
                    <a:sym typeface="Calibri"/>
                  </a:rPr>
                  <a:t>POSTMAN</a:t>
                </a:r>
                <a:endParaRPr sz="1800">
                  <a:solidFill>
                    <a:schemeClr val="dk1"/>
                  </a:solidFill>
                  <a:latin typeface="Calibri"/>
                  <a:ea typeface="Calibri"/>
                  <a:cs typeface="Calibri"/>
                  <a:sym typeface="Calibri"/>
                </a:endParaRPr>
              </a:p>
            </p:txBody>
          </p:sp>
        </p:grpSp>
        <p:grpSp>
          <p:nvGrpSpPr>
            <p:cNvPr id="170" name="Google Shape;170;p8"/>
            <p:cNvGrpSpPr/>
            <p:nvPr/>
          </p:nvGrpSpPr>
          <p:grpSpPr>
            <a:xfrm>
              <a:off x="6387826" y="3684225"/>
              <a:ext cx="1371601" cy="1512332"/>
              <a:chOff x="228600" y="2667000"/>
              <a:chExt cx="1371601" cy="1512332"/>
            </a:xfrm>
          </p:grpSpPr>
          <p:sp>
            <p:nvSpPr>
              <p:cNvPr id="171" name="Google Shape;171;p8">
                <a:hlinkClick r:id="rId6"/>
              </p:cNvPr>
              <p:cNvSpPr/>
              <p:nvPr/>
            </p:nvSpPr>
            <p:spPr>
              <a:xfrm>
                <a:off x="228600" y="2667000"/>
                <a:ext cx="990600" cy="1066800"/>
              </a:xfrm>
              <a:prstGeom prst="ellipse">
                <a:avLst/>
              </a:prstGeom>
              <a:blipFill rotWithShape="1">
                <a:blip r:embed="rId7">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72" name="Google Shape;172;p8"/>
              <p:cNvSpPr txBox="1"/>
              <p:nvPr/>
            </p:nvSpPr>
            <p:spPr>
              <a:xfrm>
                <a:off x="228601" y="3810000"/>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chemeClr val="dk1"/>
                    </a:solidFill>
                    <a:latin typeface="Calibri"/>
                    <a:ea typeface="Calibri"/>
                    <a:cs typeface="Calibri"/>
                    <a:sym typeface="Calibri"/>
                  </a:rPr>
                  <a:t>FIREBASE</a:t>
                </a:r>
                <a:endParaRPr sz="1800">
                  <a:solidFill>
                    <a:schemeClr val="dk1"/>
                  </a:solidFill>
                  <a:latin typeface="Calibri"/>
                  <a:ea typeface="Calibri"/>
                  <a:cs typeface="Calibri"/>
                  <a:sym typeface="Calibri"/>
                </a:endParaRPr>
              </a:p>
            </p:txBody>
          </p:sp>
        </p:grpSp>
        <p:grpSp>
          <p:nvGrpSpPr>
            <p:cNvPr id="173" name="Google Shape;173;p8"/>
            <p:cNvGrpSpPr/>
            <p:nvPr/>
          </p:nvGrpSpPr>
          <p:grpSpPr>
            <a:xfrm>
              <a:off x="5930625" y="1703025"/>
              <a:ext cx="1447800" cy="1588532"/>
              <a:chOff x="1752600" y="2590800"/>
              <a:chExt cx="1447800" cy="1588532"/>
            </a:xfrm>
          </p:grpSpPr>
          <p:sp>
            <p:nvSpPr>
              <p:cNvPr id="174" name="Google Shape;174;p8">
                <a:hlinkClick r:id="rId8"/>
              </p:cNvPr>
              <p:cNvSpPr/>
              <p:nvPr/>
            </p:nvSpPr>
            <p:spPr>
              <a:xfrm>
                <a:off x="1981200" y="2590800"/>
                <a:ext cx="990599" cy="1066799"/>
              </a:xfrm>
              <a:prstGeom prst="ellipse">
                <a:avLst/>
              </a:prstGeom>
              <a:blipFill rotWithShape="1">
                <a:blip r:embed="rId9">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75" name="Google Shape;175;p8"/>
              <p:cNvSpPr txBox="1"/>
              <p:nvPr/>
            </p:nvSpPr>
            <p:spPr>
              <a:xfrm>
                <a:off x="1752600" y="3810000"/>
                <a:ext cx="14478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a:solidFill>
                      <a:schemeClr val="dk1"/>
                    </a:solidFill>
                    <a:latin typeface="Calibri"/>
                    <a:ea typeface="Calibri"/>
                    <a:cs typeface="Calibri"/>
                    <a:sym typeface="Calibri"/>
                  </a:rPr>
                  <a:t>POSTGRESS</a:t>
                </a:r>
                <a:endParaRPr sz="1800">
                  <a:solidFill>
                    <a:schemeClr val="dk1"/>
                  </a:solidFill>
                  <a:latin typeface="Calibri"/>
                  <a:ea typeface="Calibri"/>
                  <a:cs typeface="Calibri"/>
                  <a:sym typeface="Calibri"/>
                </a:endParaRPr>
              </a:p>
            </p:txBody>
          </p:sp>
        </p:grpSp>
        <p:grpSp>
          <p:nvGrpSpPr>
            <p:cNvPr id="176" name="Google Shape;176;p8"/>
            <p:cNvGrpSpPr/>
            <p:nvPr/>
          </p:nvGrpSpPr>
          <p:grpSpPr>
            <a:xfrm>
              <a:off x="7530825" y="1626825"/>
              <a:ext cx="1676400" cy="1664732"/>
              <a:chOff x="3276600" y="2514600"/>
              <a:chExt cx="1676400" cy="1664732"/>
            </a:xfrm>
          </p:grpSpPr>
          <p:sp>
            <p:nvSpPr>
              <p:cNvPr id="177" name="Google Shape;177;p8"/>
              <p:cNvSpPr/>
              <p:nvPr/>
            </p:nvSpPr>
            <p:spPr>
              <a:xfrm>
                <a:off x="3581400" y="2514600"/>
                <a:ext cx="1066800" cy="1219200"/>
              </a:xfrm>
              <a:prstGeom prst="ellipse">
                <a:avLst/>
              </a:prstGeom>
              <a:blipFill rotWithShape="1">
                <a:blip r:embed="rId10">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78" name="Google Shape;178;p8"/>
              <p:cNvSpPr txBox="1"/>
              <p:nvPr/>
            </p:nvSpPr>
            <p:spPr>
              <a:xfrm>
                <a:off x="3276600" y="3810000"/>
                <a:ext cx="1676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US" sz="1800">
                    <a:solidFill>
                      <a:schemeClr val="dk1"/>
                    </a:solidFill>
                    <a:latin typeface="Calibri"/>
                    <a:ea typeface="Calibri"/>
                    <a:cs typeface="Calibri"/>
                    <a:sym typeface="Calibri"/>
                  </a:rPr>
                  <a:t>MONGO</a:t>
                </a:r>
                <a:endParaRPr sz="1800">
                  <a:solidFill>
                    <a:schemeClr val="dk1"/>
                  </a:solidFill>
                  <a:latin typeface="Calibri"/>
                  <a:ea typeface="Calibri"/>
                  <a:cs typeface="Calibri"/>
                  <a:sym typeface="Calibri"/>
                </a:endParaRPr>
              </a:p>
            </p:txBody>
          </p:sp>
        </p:grpSp>
        <p:grpSp>
          <p:nvGrpSpPr>
            <p:cNvPr id="179" name="Google Shape;179;p8"/>
            <p:cNvGrpSpPr/>
            <p:nvPr/>
          </p:nvGrpSpPr>
          <p:grpSpPr>
            <a:xfrm>
              <a:off x="7835625" y="3684225"/>
              <a:ext cx="1447800" cy="1893332"/>
              <a:chOff x="5410200" y="4419600"/>
              <a:chExt cx="1447800" cy="1893332"/>
            </a:xfrm>
          </p:grpSpPr>
          <p:sp>
            <p:nvSpPr>
              <p:cNvPr id="180" name="Google Shape;180;p8"/>
              <p:cNvSpPr txBox="1"/>
              <p:nvPr/>
            </p:nvSpPr>
            <p:spPr>
              <a:xfrm>
                <a:off x="5715000" y="5943600"/>
                <a:ext cx="1066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chemeClr val="dk1"/>
                    </a:solidFill>
                    <a:latin typeface="Calibri"/>
                    <a:ea typeface="Calibri"/>
                    <a:cs typeface="Calibri"/>
                    <a:sym typeface="Calibri"/>
                  </a:rPr>
                  <a:t>HEROKU</a:t>
                </a:r>
                <a:endParaRPr sz="1800">
                  <a:solidFill>
                    <a:schemeClr val="dk1"/>
                  </a:solidFill>
                  <a:latin typeface="Calibri"/>
                  <a:ea typeface="Calibri"/>
                  <a:cs typeface="Calibri"/>
                  <a:sym typeface="Calibri"/>
                </a:endParaRPr>
              </a:p>
            </p:txBody>
          </p:sp>
          <p:sp>
            <p:nvSpPr>
              <p:cNvPr id="181" name="Google Shape;181;p8">
                <a:hlinkClick r:id="rId11"/>
              </p:cNvPr>
              <p:cNvSpPr/>
              <p:nvPr/>
            </p:nvSpPr>
            <p:spPr>
              <a:xfrm>
                <a:off x="5410200" y="4419600"/>
                <a:ext cx="1447800" cy="1447800"/>
              </a:xfrm>
              <a:prstGeom prst="ellipse">
                <a:avLst/>
              </a:prstGeom>
              <a:blipFill rotWithShape="1">
                <a:blip r:embed="rId12">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grpSp>
        <p:grpSp>
          <p:nvGrpSpPr>
            <p:cNvPr id="182" name="Google Shape;182;p8"/>
            <p:cNvGrpSpPr/>
            <p:nvPr/>
          </p:nvGrpSpPr>
          <p:grpSpPr>
            <a:xfrm>
              <a:off x="1358625" y="3531825"/>
              <a:ext cx="1371600" cy="1969500"/>
              <a:chOff x="1828800" y="4419600"/>
              <a:chExt cx="1371600" cy="1969500"/>
            </a:xfrm>
          </p:grpSpPr>
          <p:sp>
            <p:nvSpPr>
              <p:cNvPr id="183" name="Google Shape;183;p8"/>
              <p:cNvSpPr/>
              <p:nvPr/>
            </p:nvSpPr>
            <p:spPr>
              <a:xfrm>
                <a:off x="1828800" y="4419600"/>
                <a:ext cx="1371600" cy="1524000"/>
              </a:xfrm>
              <a:prstGeom prst="ellipse">
                <a:avLst/>
              </a:prstGeom>
              <a:blipFill rotWithShape="1">
                <a:blip r:embed="rId13">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84" name="Google Shape;184;p8"/>
              <p:cNvSpPr txBox="1"/>
              <p:nvPr/>
            </p:nvSpPr>
            <p:spPr>
              <a:xfrm>
                <a:off x="2209800" y="6019800"/>
                <a:ext cx="685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chemeClr val="dk1"/>
                    </a:solidFill>
                    <a:latin typeface="Calibri"/>
                    <a:ea typeface="Calibri"/>
                    <a:cs typeface="Calibri"/>
                    <a:sym typeface="Calibri"/>
                  </a:rPr>
                  <a:t>API</a:t>
                </a:r>
                <a:endParaRPr sz="1800">
                  <a:solidFill>
                    <a:schemeClr val="dk1"/>
                  </a:solidFill>
                  <a:latin typeface="Calibri"/>
                  <a:ea typeface="Calibri"/>
                  <a:cs typeface="Calibri"/>
                  <a:sym typeface="Calibri"/>
                </a:endParaRPr>
              </a:p>
            </p:txBody>
          </p:sp>
        </p:grpSp>
        <p:grpSp>
          <p:nvGrpSpPr>
            <p:cNvPr id="185" name="Google Shape;185;p8"/>
            <p:cNvGrpSpPr/>
            <p:nvPr/>
          </p:nvGrpSpPr>
          <p:grpSpPr>
            <a:xfrm>
              <a:off x="3111225" y="3531825"/>
              <a:ext cx="1371600" cy="1969500"/>
              <a:chOff x="3505200" y="4419600"/>
              <a:chExt cx="1371600" cy="1969500"/>
            </a:xfrm>
          </p:grpSpPr>
          <p:sp>
            <p:nvSpPr>
              <p:cNvPr id="186" name="Google Shape;186;p8"/>
              <p:cNvSpPr/>
              <p:nvPr/>
            </p:nvSpPr>
            <p:spPr>
              <a:xfrm>
                <a:off x="3505200" y="4419600"/>
                <a:ext cx="1371600" cy="1524000"/>
              </a:xfrm>
              <a:prstGeom prst="ellipse">
                <a:avLst/>
              </a:prstGeom>
              <a:blipFill rotWithShape="1">
                <a:blip r:embed="rId14">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87" name="Google Shape;187;p8"/>
              <p:cNvSpPr txBox="1"/>
              <p:nvPr/>
            </p:nvSpPr>
            <p:spPr>
              <a:xfrm>
                <a:off x="3886200" y="6019800"/>
                <a:ext cx="685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chemeClr val="dk1"/>
                    </a:solidFill>
                    <a:latin typeface="Calibri"/>
                    <a:ea typeface="Calibri"/>
                    <a:cs typeface="Calibri"/>
                    <a:sym typeface="Calibri"/>
                  </a:rPr>
                  <a:t>JWT</a:t>
                </a:r>
                <a:endParaRPr sz="1800">
                  <a:solidFill>
                    <a:schemeClr val="dk1"/>
                  </a:solidFill>
                  <a:latin typeface="Calibri"/>
                  <a:ea typeface="Calibri"/>
                  <a:cs typeface="Calibri"/>
                  <a:sym typeface="Calibri"/>
                </a:endParaRPr>
              </a:p>
            </p:txBody>
          </p:sp>
        </p:grpSp>
        <p:grpSp>
          <p:nvGrpSpPr>
            <p:cNvPr id="188" name="Google Shape;188;p8"/>
            <p:cNvGrpSpPr/>
            <p:nvPr/>
          </p:nvGrpSpPr>
          <p:grpSpPr>
            <a:xfrm>
              <a:off x="1206225" y="1550625"/>
              <a:ext cx="1371600" cy="1893332"/>
              <a:chOff x="0" y="4495800"/>
              <a:chExt cx="1371600" cy="1893332"/>
            </a:xfrm>
          </p:grpSpPr>
          <p:sp>
            <p:nvSpPr>
              <p:cNvPr id="189" name="Google Shape;189;p8"/>
              <p:cNvSpPr/>
              <p:nvPr/>
            </p:nvSpPr>
            <p:spPr>
              <a:xfrm>
                <a:off x="0" y="4495800"/>
                <a:ext cx="1371600" cy="1447800"/>
              </a:xfrm>
              <a:prstGeom prst="ellipse">
                <a:avLst/>
              </a:prstGeom>
              <a:blipFill rotWithShape="1">
                <a:blip r:embed="rId15">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90" name="Google Shape;190;p8"/>
              <p:cNvSpPr txBox="1"/>
              <p:nvPr/>
            </p:nvSpPr>
            <p:spPr>
              <a:xfrm>
                <a:off x="304800" y="6019800"/>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chemeClr val="dk1"/>
                    </a:solidFill>
                    <a:latin typeface="Calibri"/>
                    <a:ea typeface="Calibri"/>
                    <a:cs typeface="Calibri"/>
                    <a:sym typeface="Calibri"/>
                  </a:rPr>
                  <a:t>PYTHON</a:t>
                </a:r>
                <a:endParaRPr sz="1800">
                  <a:solidFill>
                    <a:schemeClr val="dk1"/>
                  </a:solidFill>
                  <a:latin typeface="Calibri"/>
                  <a:ea typeface="Calibri"/>
                  <a:cs typeface="Calibri"/>
                  <a:sym typeface="Calibri"/>
                </a:endParaRPr>
              </a:p>
            </p:txBody>
          </p:sp>
        </p:grpSp>
        <p:grpSp>
          <p:nvGrpSpPr>
            <p:cNvPr id="191" name="Google Shape;191;p8"/>
            <p:cNvGrpSpPr/>
            <p:nvPr/>
          </p:nvGrpSpPr>
          <p:grpSpPr>
            <a:xfrm>
              <a:off x="2882625" y="1626825"/>
              <a:ext cx="1524000" cy="1817132"/>
              <a:chOff x="5257800" y="2514600"/>
              <a:chExt cx="1524000" cy="1817132"/>
            </a:xfrm>
          </p:grpSpPr>
          <p:sp>
            <p:nvSpPr>
              <p:cNvPr id="192" name="Google Shape;192;p8"/>
              <p:cNvSpPr/>
              <p:nvPr/>
            </p:nvSpPr>
            <p:spPr>
              <a:xfrm>
                <a:off x="5257800" y="2514600"/>
                <a:ext cx="1371600" cy="1447800"/>
              </a:xfrm>
              <a:prstGeom prst="ellipse">
                <a:avLst/>
              </a:prstGeom>
              <a:blipFill rotWithShape="1">
                <a:blip r:embed="rId16">
                  <a:alphaModFix/>
                </a:blip>
                <a:stretch>
                  <a:fillRect/>
                </a:stretch>
              </a:blipFill>
              <a:ln w="9525" cap="flat" cmpd="sng">
                <a:solidFill>
                  <a:schemeClr val="dk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193" name="Google Shape;193;p8"/>
              <p:cNvSpPr txBox="1"/>
              <p:nvPr/>
            </p:nvSpPr>
            <p:spPr>
              <a:xfrm>
                <a:off x="5638800" y="3962400"/>
                <a:ext cx="1143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S" sz="1800">
                    <a:solidFill>
                      <a:schemeClr val="dk1"/>
                    </a:solidFill>
                    <a:latin typeface="Calibri"/>
                    <a:ea typeface="Calibri"/>
                    <a:cs typeface="Calibri"/>
                    <a:sym typeface="Calibri"/>
                  </a:rPr>
                  <a:t>FLASK</a:t>
                </a:r>
                <a:endParaRPr sz="1800">
                  <a:solidFill>
                    <a:schemeClr val="dk1"/>
                  </a:solidFill>
                  <a:latin typeface="Calibri"/>
                  <a:ea typeface="Calibri"/>
                  <a:cs typeface="Calibri"/>
                  <a:sym typeface="Calibri"/>
                </a:endParaRPr>
              </a:p>
            </p:txBody>
          </p:sp>
        </p:grpSp>
      </p:grpSp>
      <p:pic>
        <p:nvPicPr>
          <p:cNvPr id="194" name="Google Shape;194;p8"/>
          <p:cNvPicPr preferRelativeResize="0"/>
          <p:nvPr/>
        </p:nvPicPr>
        <p:blipFill rotWithShape="1">
          <a:blip r:embed="rId17">
            <a:alphaModFix/>
          </a:blip>
          <a:srcRect/>
          <a:stretch/>
        </p:blipFill>
        <p:spPr>
          <a:xfrm>
            <a:off x="-27296" y="5786176"/>
            <a:ext cx="12192000" cy="1071824"/>
          </a:xfrm>
          <a:prstGeom prst="rect">
            <a:avLst/>
          </a:prstGeom>
          <a:noFill/>
          <a:ln>
            <a:noFill/>
          </a:ln>
        </p:spPr>
      </p:pic>
      <p:pic>
        <p:nvPicPr>
          <p:cNvPr id="37" name="Google Shape;203;p10"/>
          <p:cNvPicPr preferRelativeResize="0"/>
          <p:nvPr/>
        </p:nvPicPr>
        <p:blipFill>
          <a:blip r:embed="rId18">
            <a:alphaModFix/>
          </a:blip>
          <a:stretch>
            <a:fillRect/>
          </a:stretch>
        </p:blipFill>
        <p:spPr>
          <a:xfrm>
            <a:off x="10434628" y="3274624"/>
            <a:ext cx="1582275" cy="2511550"/>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28"/>
          <p:cNvPicPr preferRelativeResize="0"/>
          <p:nvPr/>
        </p:nvPicPr>
        <p:blipFill rotWithShape="1">
          <a:blip r:embed="rId3">
            <a:alphaModFix/>
          </a:blip>
          <a:srcRect t="-2220" b="2219"/>
          <a:stretch/>
        </p:blipFill>
        <p:spPr>
          <a:xfrm>
            <a:off x="1349828" y="1317048"/>
            <a:ext cx="9797142" cy="6857999"/>
          </a:xfrm>
          <a:prstGeom prst="rect">
            <a:avLst/>
          </a:prstGeom>
          <a:noFill/>
          <a:ln>
            <a:noFill/>
          </a:ln>
        </p:spPr>
      </p:pic>
      <p:sp>
        <p:nvSpPr>
          <p:cNvPr id="502" name="Google Shape;502;p28"/>
          <p:cNvSpPr txBox="1">
            <a:spLocks noGrp="1"/>
          </p:cNvSpPr>
          <p:nvPr>
            <p:ph type="ctrTitle"/>
          </p:nvPr>
        </p:nvSpPr>
        <p:spPr>
          <a:xfrm>
            <a:off x="1524000" y="281115"/>
            <a:ext cx="9144000" cy="99904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Nuestro primer diagrama ER</a:t>
            </a:r>
            <a:endParaRPr/>
          </a:p>
        </p:txBody>
      </p:sp>
      <p:pic>
        <p:nvPicPr>
          <p:cNvPr id="503" name="Google Shape;503;p28"/>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504" name="Google Shape;504;p28"/>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6"/>
          <p:cNvSpPr txBox="1"/>
          <p:nvPr/>
        </p:nvSpPr>
        <p:spPr>
          <a:xfrm>
            <a:off x="3492675" y="2163575"/>
            <a:ext cx="4710000" cy="549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37" name="Google Shape;137;p6"/>
          <p:cNvSpPr/>
          <p:nvPr/>
        </p:nvSpPr>
        <p:spPr>
          <a:xfrm>
            <a:off x="2773050" y="2298600"/>
            <a:ext cx="6416700" cy="11304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s-US" sz="8200" dirty="0">
                <a:solidFill>
                  <a:schemeClr val="lt1"/>
                </a:solidFill>
                <a:latin typeface="Nunito Black"/>
                <a:ea typeface="Nunito Black"/>
                <a:cs typeface="Nunito Black"/>
                <a:sym typeface="Nunito Black"/>
              </a:rPr>
              <a:t>Clase </a:t>
            </a:r>
            <a:r>
              <a:rPr lang="es-US" sz="8200" dirty="0" smtClean="0">
                <a:solidFill>
                  <a:srgbClr val="47FC97"/>
                </a:solidFill>
                <a:latin typeface="Nunito Black"/>
                <a:ea typeface="Nunito Black"/>
                <a:cs typeface="Nunito Black"/>
                <a:sym typeface="Nunito Black"/>
              </a:rPr>
              <a:t>08</a:t>
            </a:r>
            <a:endParaRPr sz="8200">
              <a:solidFill>
                <a:srgbClr val="47FC97"/>
              </a:solidFill>
              <a:latin typeface="Nunito Black"/>
              <a:ea typeface="Nunito Black"/>
              <a:cs typeface="Nunito Black"/>
              <a:sym typeface="Nunito Black"/>
            </a:endParaRPr>
          </a:p>
        </p:txBody>
      </p:sp>
      <p:sp>
        <p:nvSpPr>
          <p:cNvPr id="138" name="Google Shape;138;p6"/>
          <p:cNvSpPr/>
          <p:nvPr/>
        </p:nvSpPr>
        <p:spPr>
          <a:xfrm>
            <a:off x="2755928" y="3586917"/>
            <a:ext cx="6913366" cy="569700"/>
          </a:xfrm>
          <a:prstGeom prst="rect">
            <a:avLst/>
          </a:prstGeom>
          <a:noFill/>
          <a:ln>
            <a:noFill/>
          </a:ln>
        </p:spPr>
        <p:txBody>
          <a:bodyPr spcFirstLastPara="1" wrap="square" lIns="91425" tIns="45700" rIns="91425" bIns="45700" anchor="t" anchorCtr="0">
            <a:noAutofit/>
          </a:bodyPr>
          <a:lstStyle/>
          <a:p>
            <a:pPr lvl="0" algn="ctr">
              <a:lnSpc>
                <a:spcPct val="80000"/>
              </a:lnSpc>
              <a:buClr>
                <a:schemeClr val="dk1"/>
              </a:buClr>
              <a:buSzPts val="6400"/>
            </a:pPr>
            <a:r>
              <a:rPr lang="es-ES" sz="3600" b="1" dirty="0" smtClean="0">
                <a:solidFill>
                  <a:schemeClr val="lt1"/>
                </a:solidFill>
                <a:latin typeface="Caveat"/>
                <a:ea typeface="Caveat"/>
                <a:cs typeface="Caveat"/>
                <a:sym typeface="Caveat"/>
              </a:rPr>
              <a:t>Introducción a las Bases de Datos</a:t>
            </a:r>
            <a:endParaRPr lang="es-ES" sz="3600" b="1" dirty="0" smtClean="0">
              <a:solidFill>
                <a:srgbClr val="47FC97"/>
              </a:solidFill>
              <a:latin typeface="Caveat"/>
              <a:ea typeface="Caveat"/>
              <a:cs typeface="Caveat"/>
              <a:sym typeface="Caveat"/>
            </a:endParaRPr>
          </a:p>
          <a:p>
            <a:pPr marL="0" marR="0" lvl="0" indent="0" algn="ctr" rtl="0">
              <a:lnSpc>
                <a:spcPct val="80000"/>
              </a:lnSpc>
              <a:spcBef>
                <a:spcPts val="0"/>
              </a:spcBef>
              <a:spcAft>
                <a:spcPts val="0"/>
              </a:spcAft>
              <a:buNone/>
            </a:pPr>
            <a:endParaRPr sz="3600" b="1">
              <a:solidFill>
                <a:schemeClr val="lt1"/>
              </a:solidFill>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0"/>
          <p:cNvSpPr txBox="1">
            <a:spLocks noGrp="1"/>
          </p:cNvSpPr>
          <p:nvPr>
            <p:ph type="ctrTitle"/>
          </p:nvPr>
        </p:nvSpPr>
        <p:spPr>
          <a:xfrm>
            <a:off x="1524000" y="817563"/>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PE"/>
              <a:t>Introducción a T-SQL</a:t>
            </a:r>
            <a:endParaRPr/>
          </a:p>
        </p:txBody>
      </p:sp>
      <p:sp>
        <p:nvSpPr>
          <p:cNvPr id="527" name="Google Shape;527;p30"/>
          <p:cNvSpPr/>
          <p:nvPr/>
        </p:nvSpPr>
        <p:spPr>
          <a:xfrm>
            <a:off x="3048000" y="3625921"/>
            <a:ext cx="60960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PE" sz="1800" b="1" i="0">
                <a:solidFill>
                  <a:srgbClr val="202122"/>
                </a:solidFill>
                <a:latin typeface="Arial"/>
                <a:ea typeface="Arial"/>
                <a:cs typeface="Arial"/>
                <a:sym typeface="Arial"/>
              </a:rPr>
              <a:t>TRANSACT-SQL</a:t>
            </a:r>
            <a:r>
              <a:rPr lang="es-PE" sz="1800" b="0" i="0">
                <a:solidFill>
                  <a:srgbClr val="202122"/>
                </a:solidFill>
                <a:latin typeface="Arial"/>
                <a:ea typeface="Arial"/>
                <a:cs typeface="Arial"/>
                <a:sym typeface="Arial"/>
              </a:rPr>
              <a:t> es un lenguaje muy potente que nos permite definir casi cualquier tarea que queramos efectuar sobre la base de datos</a:t>
            </a:r>
            <a:endParaRPr sz="1800">
              <a:solidFill>
                <a:schemeClr val="dk1"/>
              </a:solidFill>
              <a:latin typeface="Calibri"/>
              <a:ea typeface="Calibri"/>
              <a:cs typeface="Calibri"/>
              <a:sym typeface="Calibri"/>
            </a:endParaRPr>
          </a:p>
        </p:txBody>
      </p:sp>
      <p:pic>
        <p:nvPicPr>
          <p:cNvPr id="528" name="Google Shape;528;p30"/>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529" name="Google Shape;529;p30"/>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grpSp>
        <p:nvGrpSpPr>
          <p:cNvPr id="2" name="Google Shape;534;p31"/>
          <p:cNvGrpSpPr/>
          <p:nvPr/>
        </p:nvGrpSpPr>
        <p:grpSpPr>
          <a:xfrm>
            <a:off x="591363" y="2605266"/>
            <a:ext cx="11009273" cy="2474519"/>
            <a:chOff x="10338" y="669909"/>
            <a:chExt cx="11009273" cy="2474519"/>
          </a:xfrm>
        </p:grpSpPr>
        <p:sp>
          <p:nvSpPr>
            <p:cNvPr id="535" name="Google Shape;535;p31"/>
            <p:cNvSpPr/>
            <p:nvPr/>
          </p:nvSpPr>
          <p:spPr>
            <a:xfrm>
              <a:off x="10338" y="669909"/>
              <a:ext cx="2671397" cy="801419"/>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txBox="1"/>
            <p:nvPr/>
          </p:nvSpPr>
          <p:spPr>
            <a:xfrm>
              <a:off x="10338" y="669909"/>
              <a:ext cx="2671397" cy="801419"/>
            </a:xfrm>
            <a:prstGeom prst="rect">
              <a:avLst/>
            </a:prstGeom>
            <a:noFill/>
            <a:ln>
              <a:noFill/>
            </a:ln>
          </p:spPr>
          <p:txBody>
            <a:bodyPr spcFirstLastPara="1" wrap="square" lIns="211100" tIns="211100" rIns="211100" bIns="211100"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s-PE" sz="2700">
                  <a:solidFill>
                    <a:schemeClr val="lt1"/>
                  </a:solidFill>
                  <a:latin typeface="Calibri"/>
                  <a:ea typeface="Calibri"/>
                  <a:cs typeface="Calibri"/>
                  <a:sym typeface="Calibri"/>
                </a:rPr>
                <a:t>SELECT</a:t>
              </a:r>
              <a:endParaRPr/>
            </a:p>
          </p:txBody>
        </p:sp>
        <p:sp>
          <p:nvSpPr>
            <p:cNvPr id="537" name="Google Shape;537;p31"/>
            <p:cNvSpPr/>
            <p:nvPr/>
          </p:nvSpPr>
          <p:spPr>
            <a:xfrm>
              <a:off x="10338" y="1471328"/>
              <a:ext cx="2671397" cy="1673043"/>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txBox="1"/>
            <p:nvPr/>
          </p:nvSpPr>
          <p:spPr>
            <a:xfrm>
              <a:off x="10338" y="1471328"/>
              <a:ext cx="2671500" cy="1673100"/>
            </a:xfrm>
            <a:prstGeom prst="rect">
              <a:avLst/>
            </a:prstGeom>
            <a:noFill/>
            <a:ln>
              <a:noFill/>
            </a:ln>
          </p:spPr>
          <p:txBody>
            <a:bodyPr spcFirstLastPara="1" wrap="square" lIns="263875" tIns="263875" rIns="263875" bIns="263875" anchor="t" anchorCtr="0">
              <a:noAutofit/>
            </a:bodyPr>
            <a:lstStyle/>
            <a:p>
              <a:pPr marL="0" marR="0" lvl="0" indent="0" algn="l" rtl="0">
                <a:lnSpc>
                  <a:spcPct val="9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SELECT     (column1, column2, …)</a:t>
              </a:r>
              <a:endParaRPr/>
            </a:p>
          </p:txBody>
        </p:sp>
        <p:sp>
          <p:nvSpPr>
            <p:cNvPr id="539" name="Google Shape;539;p31"/>
            <p:cNvSpPr/>
            <p:nvPr/>
          </p:nvSpPr>
          <p:spPr>
            <a:xfrm>
              <a:off x="2789630" y="669909"/>
              <a:ext cx="2671397" cy="801419"/>
            </a:xfrm>
            <a:prstGeom prst="rect">
              <a:avLst/>
            </a:prstGeom>
            <a:solidFill>
              <a:srgbClr val="50C9B6"/>
            </a:solidFill>
            <a:ln w="12700" cap="flat" cmpd="sng">
              <a:solidFill>
                <a:srgbClr val="50C9B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txBox="1"/>
            <p:nvPr/>
          </p:nvSpPr>
          <p:spPr>
            <a:xfrm>
              <a:off x="2789630" y="669909"/>
              <a:ext cx="2671397" cy="801419"/>
            </a:xfrm>
            <a:prstGeom prst="rect">
              <a:avLst/>
            </a:prstGeom>
            <a:noFill/>
            <a:ln>
              <a:noFill/>
            </a:ln>
          </p:spPr>
          <p:txBody>
            <a:bodyPr spcFirstLastPara="1" wrap="square" lIns="211100" tIns="211100" rIns="211100" bIns="211100"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s-PE" sz="2700">
                  <a:solidFill>
                    <a:schemeClr val="lt1"/>
                  </a:solidFill>
                  <a:latin typeface="Calibri"/>
                  <a:ea typeface="Calibri"/>
                  <a:cs typeface="Calibri"/>
                  <a:sym typeface="Calibri"/>
                </a:rPr>
                <a:t>INSERT</a:t>
              </a:r>
              <a:endParaRPr/>
            </a:p>
          </p:txBody>
        </p:sp>
        <p:sp>
          <p:nvSpPr>
            <p:cNvPr id="541" name="Google Shape;541;p31"/>
            <p:cNvSpPr/>
            <p:nvPr/>
          </p:nvSpPr>
          <p:spPr>
            <a:xfrm>
              <a:off x="2789630" y="1471328"/>
              <a:ext cx="2671397" cy="1673043"/>
            </a:xfrm>
            <a:prstGeom prst="rect">
              <a:avLst/>
            </a:prstGeom>
            <a:solidFill>
              <a:srgbClr val="CDEAE8">
                <a:alpha val="89803"/>
              </a:srgbClr>
            </a:solidFill>
            <a:ln w="12700" cap="flat" cmpd="sng">
              <a:solidFill>
                <a:srgbClr val="CDEAE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txBox="1"/>
            <p:nvPr/>
          </p:nvSpPr>
          <p:spPr>
            <a:xfrm>
              <a:off x="2789630" y="1471328"/>
              <a:ext cx="2671397" cy="1673043"/>
            </a:xfrm>
            <a:prstGeom prst="rect">
              <a:avLst/>
            </a:prstGeom>
            <a:noFill/>
            <a:ln>
              <a:noFill/>
            </a:ln>
          </p:spPr>
          <p:txBody>
            <a:bodyPr spcFirstLastPara="1" wrap="square" lIns="263875" tIns="263875" rIns="263875" bIns="263875" anchor="t" anchorCtr="0">
              <a:noAutofit/>
            </a:bodyPr>
            <a:lstStyle/>
            <a:p>
              <a:pPr marL="0" marR="0" lvl="0" indent="0" algn="l" rtl="0">
                <a:lnSpc>
                  <a:spcPct val="9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INSERT INTO targetTable (column1, column2, …)</a:t>
              </a:r>
              <a:endParaRPr/>
            </a:p>
          </p:txBody>
        </p:sp>
        <p:sp>
          <p:nvSpPr>
            <p:cNvPr id="543" name="Google Shape;543;p31"/>
            <p:cNvSpPr/>
            <p:nvPr/>
          </p:nvSpPr>
          <p:spPr>
            <a:xfrm>
              <a:off x="5568922" y="669909"/>
              <a:ext cx="2671397" cy="801419"/>
            </a:xfrm>
            <a:prstGeom prst="rect">
              <a:avLst/>
            </a:prstGeom>
            <a:solidFill>
              <a:srgbClr val="48BD62"/>
            </a:solidFill>
            <a:ln w="12700" cap="flat" cmpd="sng">
              <a:solidFill>
                <a:srgbClr val="48BD6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txBox="1"/>
            <p:nvPr/>
          </p:nvSpPr>
          <p:spPr>
            <a:xfrm>
              <a:off x="5568922" y="669909"/>
              <a:ext cx="2671397" cy="801419"/>
            </a:xfrm>
            <a:prstGeom prst="rect">
              <a:avLst/>
            </a:prstGeom>
            <a:noFill/>
            <a:ln>
              <a:noFill/>
            </a:ln>
          </p:spPr>
          <p:txBody>
            <a:bodyPr spcFirstLastPara="1" wrap="square" lIns="211100" tIns="211100" rIns="211100" bIns="211100"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s-PE" sz="2700">
                  <a:solidFill>
                    <a:schemeClr val="lt1"/>
                  </a:solidFill>
                  <a:latin typeface="Calibri"/>
                  <a:ea typeface="Calibri"/>
                  <a:cs typeface="Calibri"/>
                  <a:sym typeface="Calibri"/>
                </a:rPr>
                <a:t>DELETE</a:t>
              </a:r>
              <a:endParaRPr/>
            </a:p>
          </p:txBody>
        </p:sp>
        <p:sp>
          <p:nvSpPr>
            <p:cNvPr id="545" name="Google Shape;545;p31"/>
            <p:cNvSpPr/>
            <p:nvPr/>
          </p:nvSpPr>
          <p:spPr>
            <a:xfrm>
              <a:off x="5568922" y="1471328"/>
              <a:ext cx="2671397" cy="1673043"/>
            </a:xfrm>
            <a:prstGeom prst="rect">
              <a:avLst/>
            </a:prstGeom>
            <a:solidFill>
              <a:srgbClr val="CCE6D4">
                <a:alpha val="89803"/>
              </a:srgbClr>
            </a:solidFill>
            <a:ln w="12700" cap="flat" cmpd="sng">
              <a:solidFill>
                <a:srgbClr val="CCE6D4">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txBox="1"/>
            <p:nvPr/>
          </p:nvSpPr>
          <p:spPr>
            <a:xfrm>
              <a:off x="5568922" y="1471328"/>
              <a:ext cx="2671397" cy="1673043"/>
            </a:xfrm>
            <a:prstGeom prst="rect">
              <a:avLst/>
            </a:prstGeom>
            <a:noFill/>
            <a:ln>
              <a:noFill/>
            </a:ln>
          </p:spPr>
          <p:txBody>
            <a:bodyPr spcFirstLastPara="1" wrap="square" lIns="263875" tIns="263875" rIns="263875" bIns="263875" anchor="t" anchorCtr="0">
              <a:noAutofit/>
            </a:bodyPr>
            <a:lstStyle/>
            <a:p>
              <a:pPr marL="0" marR="0" lvl="0" indent="0" algn="l" rtl="0">
                <a:lnSpc>
                  <a:spcPct val="9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DELETE FROM tableName</a:t>
              </a:r>
              <a:endParaRPr/>
            </a:p>
          </p:txBody>
        </p:sp>
        <p:sp>
          <p:nvSpPr>
            <p:cNvPr id="547" name="Google Shape;547;p31"/>
            <p:cNvSpPr/>
            <p:nvPr/>
          </p:nvSpPr>
          <p:spPr>
            <a:xfrm>
              <a:off x="8348214" y="669909"/>
              <a:ext cx="2671397" cy="801419"/>
            </a:xfrm>
            <a:prstGeom prst="rect">
              <a:avLst/>
            </a:prstGeom>
            <a:solidFill>
              <a:srgbClr val="6FAB46"/>
            </a:solidFill>
            <a:ln w="12700" cap="flat" cmpd="sng">
              <a:solidFill>
                <a:srgbClr val="6FAB4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txBox="1"/>
            <p:nvPr/>
          </p:nvSpPr>
          <p:spPr>
            <a:xfrm>
              <a:off x="8348214" y="669909"/>
              <a:ext cx="2671397" cy="801419"/>
            </a:xfrm>
            <a:prstGeom prst="rect">
              <a:avLst/>
            </a:prstGeom>
            <a:noFill/>
            <a:ln>
              <a:noFill/>
            </a:ln>
          </p:spPr>
          <p:txBody>
            <a:bodyPr spcFirstLastPara="1" wrap="square" lIns="211100" tIns="211100" rIns="211100" bIns="211100"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s-PE" sz="2700">
                  <a:solidFill>
                    <a:schemeClr val="lt1"/>
                  </a:solidFill>
                  <a:latin typeface="Calibri"/>
                  <a:ea typeface="Calibri"/>
                  <a:cs typeface="Calibri"/>
                  <a:sym typeface="Calibri"/>
                </a:rPr>
                <a:t>UPDATE</a:t>
              </a:r>
              <a:endParaRPr/>
            </a:p>
          </p:txBody>
        </p:sp>
        <p:sp>
          <p:nvSpPr>
            <p:cNvPr id="549" name="Google Shape;549;p31"/>
            <p:cNvSpPr/>
            <p:nvPr/>
          </p:nvSpPr>
          <p:spPr>
            <a:xfrm>
              <a:off x="8348214" y="1471328"/>
              <a:ext cx="2671397" cy="1673043"/>
            </a:xfrm>
            <a:prstGeom prst="rect">
              <a:avLst/>
            </a:prstGeom>
            <a:solidFill>
              <a:srgbClr val="D3E1CC">
                <a:alpha val="89803"/>
              </a:srgbClr>
            </a:solidFill>
            <a:ln w="12700" cap="flat" cmpd="sng">
              <a:solidFill>
                <a:srgbClr val="D3E1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p:nvPr/>
          </p:nvSpPr>
          <p:spPr>
            <a:xfrm>
              <a:off x="8348214" y="1471328"/>
              <a:ext cx="2671397" cy="1673043"/>
            </a:xfrm>
            <a:prstGeom prst="rect">
              <a:avLst/>
            </a:prstGeom>
            <a:noFill/>
            <a:ln>
              <a:noFill/>
            </a:ln>
          </p:spPr>
          <p:txBody>
            <a:bodyPr spcFirstLastPara="1" wrap="square" lIns="263875" tIns="263875" rIns="263875" bIns="263875" anchor="t" anchorCtr="0">
              <a:noAutofit/>
            </a:bodyPr>
            <a:lstStyle/>
            <a:p>
              <a:pPr marL="0" marR="0" lvl="0" indent="0" algn="l" rtl="0">
                <a:lnSpc>
                  <a:spcPct val="90000"/>
                </a:lnSpc>
                <a:spcBef>
                  <a:spcPts val="0"/>
                </a:spcBef>
                <a:spcAft>
                  <a:spcPts val="0"/>
                </a:spcAft>
                <a:buClr>
                  <a:schemeClr val="dk1"/>
                </a:buClr>
                <a:buSzPts val="2000"/>
                <a:buFont typeface="Calibri"/>
                <a:buNone/>
              </a:pPr>
              <a:r>
                <a:rPr lang="es-PE" sz="2000">
                  <a:solidFill>
                    <a:schemeClr val="dk1"/>
                  </a:solidFill>
                  <a:latin typeface="Calibri"/>
                  <a:ea typeface="Calibri"/>
                  <a:cs typeface="Calibri"/>
                  <a:sym typeface="Calibri"/>
                </a:rPr>
                <a:t>UPDATE tableName SET column1=value1, column2=value2,...</a:t>
              </a:r>
              <a:endParaRPr/>
            </a:p>
          </p:txBody>
        </p:sp>
      </p:grpSp>
      <p:sp>
        <p:nvSpPr>
          <p:cNvPr id="551" name="Google Shape;551;p31"/>
          <p:cNvSpPr txBox="1">
            <a:spLocks noGrp="1"/>
          </p:cNvSpPr>
          <p:nvPr>
            <p:ph type="ctrTitle"/>
          </p:nvPr>
        </p:nvSpPr>
        <p:spPr>
          <a:xfrm>
            <a:off x="1524000" y="1122363"/>
            <a:ext cx="9144000" cy="95136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Calibri"/>
              <a:buNone/>
            </a:pPr>
            <a:r>
              <a:rPr lang="es-PE" sz="4800"/>
              <a:t>Sentencias Principales</a:t>
            </a:r>
            <a:endParaRPr/>
          </a:p>
        </p:txBody>
      </p:sp>
      <p:pic>
        <p:nvPicPr>
          <p:cNvPr id="552" name="Google Shape;552;p31"/>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553" name="Google Shape;553;p31"/>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p:nvPr/>
        </p:nvSpPr>
        <p:spPr>
          <a:xfrm>
            <a:off x="291192" y="650988"/>
            <a:ext cx="2198914" cy="951366"/>
          </a:xfrm>
          <a:prstGeom prst="rect">
            <a:avLst/>
          </a:prstGeom>
          <a:noFill/>
          <a:ln>
            <a:noFill/>
          </a:ln>
        </p:spPr>
        <p:txBody>
          <a:bodyPr spcFirstLastPara="1" wrap="square" lIns="91425" tIns="45700" rIns="91425" bIns="45700" anchor="ctr" anchorCtr="0">
            <a:normAutofit fontScale="82500" lnSpcReduction="10000"/>
          </a:bodyPr>
          <a:lstStyle/>
          <a:p>
            <a:pPr marL="0" marR="0" lvl="0" indent="0" algn="l" rtl="0">
              <a:lnSpc>
                <a:spcPct val="90000"/>
              </a:lnSpc>
              <a:spcBef>
                <a:spcPts val="0"/>
              </a:spcBef>
              <a:spcAft>
                <a:spcPts val="0"/>
              </a:spcAft>
              <a:buClr>
                <a:schemeClr val="dk1"/>
              </a:buClr>
              <a:buSzPct val="100000"/>
              <a:buFont typeface="Calibri"/>
              <a:buNone/>
            </a:pPr>
            <a:r>
              <a:rPr lang="es-PE" sz="3600">
                <a:solidFill>
                  <a:schemeClr val="dk1"/>
                </a:solidFill>
                <a:latin typeface="Calibri"/>
                <a:ea typeface="Calibri"/>
                <a:cs typeface="Calibri"/>
                <a:sym typeface="Calibri"/>
              </a:rPr>
              <a:t>Sentencia </a:t>
            </a:r>
            <a:r>
              <a:rPr lang="es-PE" sz="3600" b="1">
                <a:solidFill>
                  <a:schemeClr val="dk1"/>
                </a:solidFill>
                <a:latin typeface="Calibri"/>
                <a:ea typeface="Calibri"/>
                <a:cs typeface="Calibri"/>
                <a:sym typeface="Calibri"/>
              </a:rPr>
              <a:t>INSERT INTO</a:t>
            </a:r>
            <a:endParaRPr/>
          </a:p>
        </p:txBody>
      </p:sp>
      <p:sp>
        <p:nvSpPr>
          <p:cNvPr id="559" name="Google Shape;559;p32"/>
          <p:cNvSpPr/>
          <p:nvPr/>
        </p:nvSpPr>
        <p:spPr>
          <a:xfrm>
            <a:off x="291191" y="1987621"/>
            <a:ext cx="735057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INSERT</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INTO</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column2</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column3</a:t>
            </a:r>
            <a:r>
              <a:rPr lang="es-PE" sz="1800" b="0" i="0">
                <a:solidFill>
                  <a:srgbClr val="000000"/>
                </a:solidFill>
                <a:latin typeface="Consolas"/>
                <a:ea typeface="Consolas"/>
                <a:cs typeface="Consolas"/>
                <a:sym typeface="Consolas"/>
              </a:rPr>
              <a:t>, ...)</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VALUES</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value1</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value2</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value3</a:t>
            </a:r>
            <a:r>
              <a:rPr lang="es-PE" sz="1800" b="0" i="0">
                <a:solidFill>
                  <a:srgbClr val="000000"/>
                </a:solidFill>
                <a:latin typeface="Consolas"/>
                <a:ea typeface="Consolas"/>
                <a:cs typeface="Consolas"/>
                <a:sym typeface="Consolas"/>
              </a:rPr>
              <a:t>, ...);</a:t>
            </a:r>
            <a:endParaRPr sz="1800">
              <a:solidFill>
                <a:schemeClr val="dk1"/>
              </a:solidFill>
              <a:latin typeface="Calibri"/>
              <a:ea typeface="Calibri"/>
              <a:cs typeface="Calibri"/>
              <a:sym typeface="Calibri"/>
            </a:endParaRPr>
          </a:p>
        </p:txBody>
      </p:sp>
      <p:sp>
        <p:nvSpPr>
          <p:cNvPr id="560" name="Google Shape;560;p32"/>
          <p:cNvSpPr/>
          <p:nvPr/>
        </p:nvSpPr>
        <p:spPr>
          <a:xfrm>
            <a:off x="291191" y="3095811"/>
            <a:ext cx="1122045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INSERT</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INTO</a:t>
            </a:r>
            <a:r>
              <a:rPr lang="es-PE" sz="1800" b="0" i="0">
                <a:solidFill>
                  <a:srgbClr val="000000"/>
                </a:solidFill>
                <a:latin typeface="Consolas"/>
                <a:ea typeface="Consolas"/>
                <a:cs typeface="Consolas"/>
                <a:sym typeface="Consolas"/>
              </a:rPr>
              <a:t> Customers (CustomerName, ContactName, Address, City, PostalCode, Country)</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VALUES</a:t>
            </a:r>
            <a:r>
              <a:rPr lang="es-PE" sz="1800" b="0" i="0">
                <a:solidFill>
                  <a:srgbClr val="000000"/>
                </a:solidFill>
                <a:latin typeface="Consolas"/>
                <a:ea typeface="Consolas"/>
                <a:cs typeface="Consolas"/>
                <a:sym typeface="Consolas"/>
              </a:rPr>
              <a:t> (</a:t>
            </a:r>
            <a:r>
              <a:rPr lang="es-PE" sz="1800" b="0" i="0">
                <a:solidFill>
                  <a:srgbClr val="A52A2A"/>
                </a:solidFill>
                <a:latin typeface="Consolas"/>
                <a:ea typeface="Consolas"/>
                <a:cs typeface="Consolas"/>
                <a:sym typeface="Consolas"/>
              </a:rPr>
              <a:t>'Cardinal'</a:t>
            </a:r>
            <a:r>
              <a:rPr lang="es-PE" sz="1800" b="0" i="0">
                <a:solidFill>
                  <a:srgbClr val="000000"/>
                </a:solidFill>
                <a:latin typeface="Consolas"/>
                <a:ea typeface="Consolas"/>
                <a:cs typeface="Consolas"/>
                <a:sym typeface="Consolas"/>
              </a:rPr>
              <a:t>, </a:t>
            </a:r>
            <a:r>
              <a:rPr lang="es-PE" sz="1800" b="0" i="0">
                <a:solidFill>
                  <a:srgbClr val="A52A2A"/>
                </a:solidFill>
                <a:latin typeface="Consolas"/>
                <a:ea typeface="Consolas"/>
                <a:cs typeface="Consolas"/>
                <a:sym typeface="Consolas"/>
              </a:rPr>
              <a:t>'Tom B. Erichsen'</a:t>
            </a:r>
            <a:r>
              <a:rPr lang="es-PE" sz="1800" b="0" i="0">
                <a:solidFill>
                  <a:srgbClr val="000000"/>
                </a:solidFill>
                <a:latin typeface="Consolas"/>
                <a:ea typeface="Consolas"/>
                <a:cs typeface="Consolas"/>
                <a:sym typeface="Consolas"/>
              </a:rPr>
              <a:t>, </a:t>
            </a:r>
            <a:r>
              <a:rPr lang="es-PE" sz="1800" b="0" i="0">
                <a:solidFill>
                  <a:srgbClr val="A52A2A"/>
                </a:solidFill>
                <a:latin typeface="Consolas"/>
                <a:ea typeface="Consolas"/>
                <a:cs typeface="Consolas"/>
                <a:sym typeface="Consolas"/>
              </a:rPr>
              <a:t>'Skagen 21'</a:t>
            </a:r>
            <a:r>
              <a:rPr lang="es-PE" sz="1800" b="0" i="0">
                <a:solidFill>
                  <a:srgbClr val="000000"/>
                </a:solidFill>
                <a:latin typeface="Consolas"/>
                <a:ea typeface="Consolas"/>
                <a:cs typeface="Consolas"/>
                <a:sym typeface="Consolas"/>
              </a:rPr>
              <a:t>, </a:t>
            </a:r>
            <a:r>
              <a:rPr lang="es-PE" sz="1800" b="0" i="0">
                <a:solidFill>
                  <a:srgbClr val="A52A2A"/>
                </a:solidFill>
                <a:latin typeface="Consolas"/>
                <a:ea typeface="Consolas"/>
                <a:cs typeface="Consolas"/>
                <a:sym typeface="Consolas"/>
              </a:rPr>
              <a:t>'Stavanger'</a:t>
            </a:r>
            <a:r>
              <a:rPr lang="es-PE" sz="1800" b="0" i="0">
                <a:solidFill>
                  <a:srgbClr val="000000"/>
                </a:solidFill>
                <a:latin typeface="Consolas"/>
                <a:ea typeface="Consolas"/>
                <a:cs typeface="Consolas"/>
                <a:sym typeface="Consolas"/>
              </a:rPr>
              <a:t>, </a:t>
            </a:r>
            <a:r>
              <a:rPr lang="es-PE" sz="1800" b="0" i="0">
                <a:solidFill>
                  <a:srgbClr val="A52A2A"/>
                </a:solidFill>
                <a:latin typeface="Consolas"/>
                <a:ea typeface="Consolas"/>
                <a:cs typeface="Consolas"/>
                <a:sym typeface="Consolas"/>
              </a:rPr>
              <a:t>'4006'</a:t>
            </a:r>
            <a:r>
              <a:rPr lang="es-PE" sz="1800" b="0" i="0">
                <a:solidFill>
                  <a:srgbClr val="000000"/>
                </a:solidFill>
                <a:latin typeface="Consolas"/>
                <a:ea typeface="Consolas"/>
                <a:cs typeface="Consolas"/>
                <a:sym typeface="Consolas"/>
              </a:rPr>
              <a:t>, </a:t>
            </a:r>
            <a:r>
              <a:rPr lang="es-PE" sz="1800" b="0" i="0">
                <a:solidFill>
                  <a:srgbClr val="A52A2A"/>
                </a:solidFill>
                <a:latin typeface="Consolas"/>
                <a:ea typeface="Consolas"/>
                <a:cs typeface="Consolas"/>
                <a:sym typeface="Consolas"/>
              </a:rPr>
              <a:t>'Norway'</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pic>
        <p:nvPicPr>
          <p:cNvPr id="561" name="Google Shape;561;p32"/>
          <p:cNvPicPr preferRelativeResize="0"/>
          <p:nvPr/>
        </p:nvPicPr>
        <p:blipFill rotWithShape="1">
          <a:blip r:embed="rId3">
            <a:alphaModFix/>
          </a:blip>
          <a:srcRect/>
          <a:stretch/>
        </p:blipFill>
        <p:spPr>
          <a:xfrm>
            <a:off x="291191" y="4204001"/>
            <a:ext cx="10299700" cy="1612900"/>
          </a:xfrm>
          <a:prstGeom prst="rect">
            <a:avLst/>
          </a:prstGeom>
          <a:noFill/>
          <a:ln>
            <a:noFill/>
          </a:ln>
        </p:spPr>
      </p:pic>
      <p:pic>
        <p:nvPicPr>
          <p:cNvPr id="562" name="Google Shape;562;p32"/>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563" name="Google Shape;563;p32"/>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3"/>
          <p:cNvSpPr txBox="1">
            <a:spLocks noGrp="1"/>
          </p:cNvSpPr>
          <p:nvPr>
            <p:ph type="ctrTitle"/>
          </p:nvPr>
        </p:nvSpPr>
        <p:spPr>
          <a:xfrm>
            <a:off x="291192" y="650988"/>
            <a:ext cx="2198914" cy="95136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PE" sz="3600"/>
              <a:t>Sentencia </a:t>
            </a:r>
            <a:r>
              <a:rPr lang="es-PE" sz="3600" b="1"/>
              <a:t>SELECT</a:t>
            </a:r>
            <a:endParaRPr/>
          </a:p>
        </p:txBody>
      </p:sp>
      <p:pic>
        <p:nvPicPr>
          <p:cNvPr id="569" name="Google Shape;569;p33"/>
          <p:cNvPicPr preferRelativeResize="0"/>
          <p:nvPr/>
        </p:nvPicPr>
        <p:blipFill rotWithShape="1">
          <a:blip r:embed="rId3">
            <a:alphaModFix/>
          </a:blip>
          <a:srcRect/>
          <a:stretch/>
        </p:blipFill>
        <p:spPr>
          <a:xfrm>
            <a:off x="4454979" y="0"/>
            <a:ext cx="7737021" cy="3614307"/>
          </a:xfrm>
          <a:prstGeom prst="rect">
            <a:avLst/>
          </a:prstGeom>
          <a:noFill/>
          <a:ln>
            <a:noFill/>
          </a:ln>
        </p:spPr>
      </p:pic>
      <p:sp>
        <p:nvSpPr>
          <p:cNvPr id="570" name="Google Shape;570;p33"/>
          <p:cNvSpPr/>
          <p:nvPr/>
        </p:nvSpPr>
        <p:spPr>
          <a:xfrm>
            <a:off x="5635092" y="3896669"/>
            <a:ext cx="53767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CustomerName, City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Customers;</a:t>
            </a:r>
            <a:endParaRPr sz="1800">
              <a:solidFill>
                <a:schemeClr val="dk1"/>
              </a:solidFill>
              <a:latin typeface="Calibri"/>
              <a:ea typeface="Calibri"/>
              <a:cs typeface="Calibri"/>
              <a:sym typeface="Calibri"/>
            </a:endParaRPr>
          </a:p>
        </p:txBody>
      </p:sp>
      <p:sp>
        <p:nvSpPr>
          <p:cNvPr id="571" name="Google Shape;571;p33"/>
          <p:cNvSpPr/>
          <p:nvPr/>
        </p:nvSpPr>
        <p:spPr>
          <a:xfrm>
            <a:off x="291192" y="2037779"/>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column2, ...</a:t>
            </a:r>
            <a:r>
              <a:rPr lang="es-PE" sz="1800" b="0" i="0">
                <a:solidFill>
                  <a:srgbClr val="000000"/>
                </a:solidFill>
                <a:latin typeface="Consolas"/>
                <a:ea typeface="Consolas"/>
                <a:cs typeface="Consolas"/>
                <a:sym typeface="Consolas"/>
              </a:rPr>
              <a:t/>
            </a:r>
            <a:br>
              <a:rPr lang="es-PE" sz="1800" b="0" i="0">
                <a:solidFill>
                  <a:srgbClr val="000000"/>
                </a:solidFill>
                <a:latin typeface="Consolas"/>
                <a:ea typeface="Consolas"/>
                <a:cs typeface="Consolas"/>
                <a:sym typeface="Consolas"/>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b="0" i="0">
                <a:solidFill>
                  <a:srgbClr val="000000"/>
                </a:solidFill>
                <a:latin typeface="Consolas"/>
                <a:ea typeface="Consolas"/>
                <a:cs typeface="Consolas"/>
                <a:sym typeface="Consolas"/>
              </a:rPr>
              <a:t>;</a:t>
            </a:r>
            <a:endParaRPr/>
          </a:p>
          <a:p>
            <a:pPr marL="0" marR="0" lvl="0" indent="0" algn="l" rtl="0">
              <a:spcBef>
                <a:spcPts val="0"/>
              </a:spcBef>
              <a:spcAft>
                <a:spcPts val="0"/>
              </a:spcAft>
              <a:buNone/>
            </a:pP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572" name="Google Shape;572;p33"/>
          <p:cNvPicPr preferRelativeResize="0"/>
          <p:nvPr/>
        </p:nvPicPr>
        <p:blipFill rotWithShape="1">
          <a:blip r:embed="rId4">
            <a:alphaModFix/>
          </a:blip>
          <a:srcRect/>
          <a:stretch/>
        </p:blipFill>
        <p:spPr>
          <a:xfrm>
            <a:off x="4454979" y="4541497"/>
            <a:ext cx="8807599" cy="6858000"/>
          </a:xfrm>
          <a:prstGeom prst="rect">
            <a:avLst/>
          </a:prstGeom>
          <a:noFill/>
          <a:ln>
            <a:noFill/>
          </a:ln>
        </p:spPr>
      </p:pic>
      <p:pic>
        <p:nvPicPr>
          <p:cNvPr id="573" name="Google Shape;573;p33"/>
          <p:cNvPicPr preferRelativeResize="0"/>
          <p:nvPr/>
        </p:nvPicPr>
        <p:blipFill>
          <a:blip r:embed="rId5">
            <a:alphaModFix/>
          </a:blip>
          <a:stretch>
            <a:fillRect/>
          </a:stretch>
        </p:blipFill>
        <p:spPr>
          <a:xfrm>
            <a:off x="0" y="5878300"/>
            <a:ext cx="12191999" cy="979700"/>
          </a:xfrm>
          <a:prstGeom prst="rect">
            <a:avLst/>
          </a:prstGeom>
          <a:noFill/>
          <a:ln>
            <a:noFill/>
          </a:ln>
        </p:spPr>
      </p:pic>
      <p:pic>
        <p:nvPicPr>
          <p:cNvPr id="574" name="Google Shape;574;p33"/>
          <p:cNvPicPr preferRelativeResize="0"/>
          <p:nvPr/>
        </p:nvPicPr>
        <p:blipFill>
          <a:blip r:embed="rId6">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4"/>
          <p:cNvSpPr txBox="1">
            <a:spLocks noGrp="1"/>
          </p:cNvSpPr>
          <p:nvPr>
            <p:ph type="ctrTitle"/>
          </p:nvPr>
        </p:nvSpPr>
        <p:spPr>
          <a:xfrm>
            <a:off x="349530" y="521856"/>
            <a:ext cx="2680500" cy="951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600"/>
              <a:buFont typeface="Calibri"/>
              <a:buNone/>
            </a:pPr>
            <a:r>
              <a:rPr lang="es-PE" sz="3600" b="1"/>
              <a:t>WHERE</a:t>
            </a:r>
            <a:endParaRPr/>
          </a:p>
        </p:txBody>
      </p:sp>
      <p:sp>
        <p:nvSpPr>
          <p:cNvPr id="580" name="Google Shape;580;p34"/>
          <p:cNvSpPr/>
          <p:nvPr/>
        </p:nvSpPr>
        <p:spPr>
          <a:xfrm>
            <a:off x="349530" y="1981649"/>
            <a:ext cx="38970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 ...</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581" name="Google Shape;581;p34"/>
          <p:cNvSpPr/>
          <p:nvPr/>
        </p:nvSpPr>
        <p:spPr>
          <a:xfrm>
            <a:off x="349530" y="3539638"/>
            <a:ext cx="36195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Customers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Country=</a:t>
            </a:r>
            <a:r>
              <a:rPr lang="es-PE" sz="1800" b="0" i="0">
                <a:solidFill>
                  <a:srgbClr val="A52A2A"/>
                </a:solidFill>
                <a:latin typeface="Consolas"/>
                <a:ea typeface="Consolas"/>
                <a:cs typeface="Consolas"/>
                <a:sym typeface="Consolas"/>
              </a:rPr>
              <a:t>'Mexico'</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pic>
        <p:nvPicPr>
          <p:cNvPr id="582" name="Google Shape;582;p34"/>
          <p:cNvPicPr preferRelativeResize="0"/>
          <p:nvPr/>
        </p:nvPicPr>
        <p:blipFill rotWithShape="1">
          <a:blip r:embed="rId3">
            <a:alphaModFix/>
          </a:blip>
          <a:srcRect/>
          <a:stretch/>
        </p:blipFill>
        <p:spPr>
          <a:xfrm>
            <a:off x="4010990" y="791974"/>
            <a:ext cx="8069488" cy="3896600"/>
          </a:xfrm>
          <a:prstGeom prst="rect">
            <a:avLst/>
          </a:prstGeom>
          <a:noFill/>
          <a:ln>
            <a:noFill/>
          </a:ln>
        </p:spPr>
      </p:pic>
      <p:sp>
        <p:nvSpPr>
          <p:cNvPr id="583" name="Google Shape;583;p34"/>
          <p:cNvSpPr/>
          <p:nvPr/>
        </p:nvSpPr>
        <p:spPr>
          <a:xfrm>
            <a:off x="11055632" y="997539"/>
            <a:ext cx="1521000" cy="381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584" name="Google Shape;584;p34"/>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585" name="Google Shape;585;p34"/>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5"/>
          <p:cNvSpPr txBox="1">
            <a:spLocks noGrp="1"/>
          </p:cNvSpPr>
          <p:nvPr>
            <p:ph type="ctrTitle"/>
          </p:nvPr>
        </p:nvSpPr>
        <p:spPr>
          <a:xfrm>
            <a:off x="282630" y="875624"/>
            <a:ext cx="2680500" cy="951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PE" sz="3600" b="1"/>
              <a:t>El operador LIKE</a:t>
            </a:r>
            <a:endParaRPr/>
          </a:p>
        </p:txBody>
      </p:sp>
      <p:sp>
        <p:nvSpPr>
          <p:cNvPr id="591" name="Google Shape;591;p35"/>
          <p:cNvSpPr/>
          <p:nvPr/>
        </p:nvSpPr>
        <p:spPr>
          <a:xfrm>
            <a:off x="282630" y="2114285"/>
            <a:ext cx="60960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 column2, ...</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columnN</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LIKE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pattern</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592" name="Google Shape;592;p35"/>
          <p:cNvSpPr/>
          <p:nvPr/>
        </p:nvSpPr>
        <p:spPr>
          <a:xfrm>
            <a:off x="282630" y="3722356"/>
            <a:ext cx="39951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 </a:t>
            </a: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Customers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CustomerName </a:t>
            </a:r>
            <a:r>
              <a:rPr lang="es-PE" sz="1800" b="0" i="0">
                <a:solidFill>
                  <a:srgbClr val="0000CD"/>
                </a:solidFill>
                <a:latin typeface="Consolas"/>
                <a:ea typeface="Consolas"/>
                <a:cs typeface="Consolas"/>
                <a:sym typeface="Consolas"/>
              </a:rPr>
              <a:t>LIKE</a:t>
            </a:r>
            <a:r>
              <a:rPr lang="es-PE" sz="1800" b="0" i="0">
                <a:solidFill>
                  <a:srgbClr val="000000"/>
                </a:solidFill>
                <a:latin typeface="Consolas"/>
                <a:ea typeface="Consolas"/>
                <a:cs typeface="Consolas"/>
                <a:sym typeface="Consolas"/>
              </a:rPr>
              <a:t> </a:t>
            </a:r>
            <a:r>
              <a:rPr lang="es-PE" sz="1800" b="0" i="0">
                <a:solidFill>
                  <a:srgbClr val="A52A2A"/>
                </a:solidFill>
                <a:latin typeface="Consolas"/>
                <a:ea typeface="Consolas"/>
                <a:cs typeface="Consolas"/>
                <a:sym typeface="Consolas"/>
              </a:rPr>
              <a:t>'a%'</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pic>
        <p:nvPicPr>
          <p:cNvPr id="593" name="Google Shape;593;p35"/>
          <p:cNvPicPr preferRelativeResize="0"/>
          <p:nvPr/>
        </p:nvPicPr>
        <p:blipFill rotWithShape="1">
          <a:blip r:embed="rId3">
            <a:alphaModFix/>
          </a:blip>
          <a:srcRect/>
          <a:stretch/>
        </p:blipFill>
        <p:spPr>
          <a:xfrm>
            <a:off x="4917225" y="875624"/>
            <a:ext cx="10782300" cy="3975100"/>
          </a:xfrm>
          <a:prstGeom prst="rect">
            <a:avLst/>
          </a:prstGeom>
          <a:noFill/>
          <a:ln>
            <a:noFill/>
          </a:ln>
        </p:spPr>
      </p:pic>
      <p:pic>
        <p:nvPicPr>
          <p:cNvPr id="594" name="Google Shape;594;p35"/>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595" name="Google Shape;595;p35"/>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6"/>
          <p:cNvSpPr txBox="1">
            <a:spLocks noGrp="1"/>
          </p:cNvSpPr>
          <p:nvPr>
            <p:ph type="ctrTitle"/>
          </p:nvPr>
        </p:nvSpPr>
        <p:spPr>
          <a:xfrm>
            <a:off x="299355" y="476131"/>
            <a:ext cx="2680500" cy="951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PE" sz="3600" b="1"/>
              <a:t>Operadores</a:t>
            </a:r>
            <a:br>
              <a:rPr lang="es-PE" sz="3600" b="1"/>
            </a:br>
            <a:r>
              <a:rPr lang="es-PE" sz="3600" b="1"/>
              <a:t>AND, OR, NOT</a:t>
            </a:r>
            <a:endParaRPr/>
          </a:p>
        </p:txBody>
      </p:sp>
      <p:sp>
        <p:nvSpPr>
          <p:cNvPr id="601" name="Google Shape;601;p36"/>
          <p:cNvSpPr/>
          <p:nvPr/>
        </p:nvSpPr>
        <p:spPr>
          <a:xfrm>
            <a:off x="299355" y="2048062"/>
            <a:ext cx="7571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column2, ...</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condition1</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AND</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condition2</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AND</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condition3 ...</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602" name="Google Shape;602;p36"/>
          <p:cNvSpPr/>
          <p:nvPr/>
        </p:nvSpPr>
        <p:spPr>
          <a:xfrm>
            <a:off x="299355" y="3268984"/>
            <a:ext cx="77997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column2, ...</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condition1</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OR</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condition2</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OR</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condition3 ...</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603" name="Google Shape;603;p36"/>
          <p:cNvSpPr/>
          <p:nvPr/>
        </p:nvSpPr>
        <p:spPr>
          <a:xfrm>
            <a:off x="299355" y="4488339"/>
            <a:ext cx="60960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column1</a:t>
            </a:r>
            <a:r>
              <a:rPr lang="es-PE" sz="1800" b="0" i="0">
                <a:solidFill>
                  <a:srgbClr val="000000"/>
                </a:solidFill>
                <a:latin typeface="Consolas"/>
                <a:ea typeface="Consolas"/>
                <a:cs typeface="Consolas"/>
                <a:sym typeface="Consolas"/>
              </a:rPr>
              <a:t>,</a:t>
            </a:r>
            <a:r>
              <a:rPr lang="es-PE" sz="1800" b="0" i="1">
                <a:solidFill>
                  <a:srgbClr val="000000"/>
                </a:solidFill>
                <a:latin typeface="Consolas"/>
                <a:ea typeface="Consolas"/>
                <a:cs typeface="Consolas"/>
                <a:sym typeface="Consolas"/>
              </a:rPr>
              <a:t> column2, ...</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NOT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condition</a:t>
            </a:r>
            <a:r>
              <a:rPr lang="es-PE" sz="1800" b="0" i="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604" name="Google Shape;604;p36"/>
          <p:cNvSpPr/>
          <p:nvPr/>
        </p:nvSpPr>
        <p:spPr>
          <a:xfrm>
            <a:off x="7625442" y="2807127"/>
            <a:ext cx="6096000" cy="156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2400" b="0" i="0">
                <a:solidFill>
                  <a:srgbClr val="0000CD"/>
                </a:solidFill>
                <a:latin typeface="Consolas"/>
                <a:ea typeface="Consolas"/>
                <a:cs typeface="Consolas"/>
                <a:sym typeface="Consolas"/>
              </a:rPr>
              <a:t>SELECT</a:t>
            </a:r>
            <a:r>
              <a:rPr lang="es-PE" sz="2400" b="0" i="0">
                <a:solidFill>
                  <a:srgbClr val="000000"/>
                </a:solidFill>
                <a:latin typeface="Consolas"/>
                <a:ea typeface="Consolas"/>
                <a:cs typeface="Consolas"/>
                <a:sym typeface="Consolas"/>
              </a:rPr>
              <a:t> * </a:t>
            </a:r>
            <a:r>
              <a:rPr lang="es-PE" sz="2400" b="0" i="0">
                <a:solidFill>
                  <a:srgbClr val="0000CD"/>
                </a:solidFill>
                <a:latin typeface="Consolas"/>
                <a:ea typeface="Consolas"/>
                <a:cs typeface="Consolas"/>
                <a:sym typeface="Consolas"/>
              </a:rPr>
              <a:t>FROM</a:t>
            </a:r>
            <a:r>
              <a:rPr lang="es-PE" sz="2400" b="0" i="0">
                <a:solidFill>
                  <a:srgbClr val="000000"/>
                </a:solidFill>
                <a:latin typeface="Consolas"/>
                <a:ea typeface="Consolas"/>
                <a:cs typeface="Consolas"/>
                <a:sym typeface="Consolas"/>
              </a:rPr>
              <a:t> Customers</a:t>
            </a:r>
            <a:r>
              <a:rPr lang="es-PE" sz="2400">
                <a:solidFill>
                  <a:schemeClr val="dk1"/>
                </a:solidFill>
                <a:latin typeface="Calibri"/>
                <a:ea typeface="Calibri"/>
                <a:cs typeface="Calibri"/>
                <a:sym typeface="Calibri"/>
              </a:rPr>
              <a:t/>
            </a:r>
            <a:br>
              <a:rPr lang="es-PE" sz="2400">
                <a:solidFill>
                  <a:schemeClr val="dk1"/>
                </a:solidFill>
                <a:latin typeface="Calibri"/>
                <a:ea typeface="Calibri"/>
                <a:cs typeface="Calibri"/>
                <a:sym typeface="Calibri"/>
              </a:rPr>
            </a:br>
            <a:r>
              <a:rPr lang="es-PE" sz="2400" b="0" i="0">
                <a:solidFill>
                  <a:srgbClr val="0000CD"/>
                </a:solidFill>
                <a:latin typeface="Consolas"/>
                <a:ea typeface="Consolas"/>
                <a:cs typeface="Consolas"/>
                <a:sym typeface="Consolas"/>
              </a:rPr>
              <a:t>WHERE</a:t>
            </a:r>
            <a:r>
              <a:rPr lang="es-PE" sz="2400" b="0" i="0">
                <a:solidFill>
                  <a:srgbClr val="000000"/>
                </a:solidFill>
                <a:latin typeface="Consolas"/>
                <a:ea typeface="Consolas"/>
                <a:cs typeface="Consolas"/>
                <a:sym typeface="Consolas"/>
              </a:rPr>
              <a:t> Country=</a:t>
            </a:r>
            <a:r>
              <a:rPr lang="es-PE" sz="2400" b="0" i="0">
                <a:solidFill>
                  <a:srgbClr val="A52A2A"/>
                </a:solidFill>
                <a:latin typeface="Consolas"/>
                <a:ea typeface="Consolas"/>
                <a:cs typeface="Consolas"/>
                <a:sym typeface="Consolas"/>
              </a:rPr>
              <a:t>'Germany’</a:t>
            </a:r>
            <a:r>
              <a:rPr lang="es-PE" sz="2400" b="0" i="0">
                <a:solidFill>
                  <a:srgbClr val="FF0000"/>
                </a:solidFill>
                <a:latin typeface="Consolas"/>
                <a:ea typeface="Consolas"/>
                <a:cs typeface="Consolas"/>
                <a:sym typeface="Consolas"/>
              </a:rPr>
              <a:t> </a:t>
            </a:r>
            <a:endParaRPr/>
          </a:p>
          <a:p>
            <a:pPr marL="0" marR="0" lvl="0" indent="0" algn="l" rtl="0">
              <a:spcBef>
                <a:spcPts val="0"/>
              </a:spcBef>
              <a:spcAft>
                <a:spcPts val="0"/>
              </a:spcAft>
              <a:buNone/>
            </a:pPr>
            <a:r>
              <a:rPr lang="es-PE" sz="2400" b="0" i="0">
                <a:solidFill>
                  <a:srgbClr val="0000CD"/>
                </a:solidFill>
                <a:latin typeface="Consolas"/>
                <a:ea typeface="Consolas"/>
                <a:cs typeface="Consolas"/>
                <a:sym typeface="Consolas"/>
              </a:rPr>
              <a:t>AND</a:t>
            </a:r>
            <a:r>
              <a:rPr lang="es-PE" sz="2400" b="0" i="0">
                <a:solidFill>
                  <a:srgbClr val="000000"/>
                </a:solidFill>
                <a:latin typeface="Consolas"/>
                <a:ea typeface="Consolas"/>
                <a:cs typeface="Consolas"/>
                <a:sym typeface="Consolas"/>
              </a:rPr>
              <a:t> (City=</a:t>
            </a:r>
            <a:r>
              <a:rPr lang="es-PE" sz="2400" b="0" i="0">
                <a:solidFill>
                  <a:srgbClr val="A52A2A"/>
                </a:solidFill>
                <a:latin typeface="Consolas"/>
                <a:ea typeface="Consolas"/>
                <a:cs typeface="Consolas"/>
                <a:sym typeface="Consolas"/>
              </a:rPr>
              <a:t>'Berlin’</a:t>
            </a:r>
            <a:r>
              <a:rPr lang="es-PE" sz="2400" b="0" i="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s-PE" sz="2400" b="0" i="0">
                <a:solidFill>
                  <a:srgbClr val="0000CD"/>
                </a:solidFill>
                <a:latin typeface="Consolas"/>
                <a:ea typeface="Consolas"/>
                <a:cs typeface="Consolas"/>
                <a:sym typeface="Consolas"/>
              </a:rPr>
              <a:t>OR</a:t>
            </a:r>
            <a:r>
              <a:rPr lang="es-PE" sz="2400" b="0" i="0">
                <a:solidFill>
                  <a:srgbClr val="000000"/>
                </a:solidFill>
                <a:latin typeface="Consolas"/>
                <a:ea typeface="Consolas"/>
                <a:cs typeface="Consolas"/>
                <a:sym typeface="Consolas"/>
              </a:rPr>
              <a:t> City=</a:t>
            </a:r>
            <a:r>
              <a:rPr lang="es-PE" sz="2400" b="0" i="0">
                <a:solidFill>
                  <a:srgbClr val="A52A2A"/>
                </a:solidFill>
                <a:latin typeface="Consolas"/>
                <a:ea typeface="Consolas"/>
                <a:cs typeface="Consolas"/>
                <a:sym typeface="Consolas"/>
              </a:rPr>
              <a:t>'München'</a:t>
            </a:r>
            <a:r>
              <a:rPr lang="es-PE" sz="2400" b="0" i="0">
                <a:solidFill>
                  <a:srgbClr val="00000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pic>
        <p:nvPicPr>
          <p:cNvPr id="605" name="Google Shape;605;p36"/>
          <p:cNvPicPr preferRelativeResize="0"/>
          <p:nvPr/>
        </p:nvPicPr>
        <p:blipFill>
          <a:blip r:embed="rId3">
            <a:alphaModFix/>
          </a:blip>
          <a:stretch>
            <a:fillRect/>
          </a:stretch>
        </p:blipFill>
        <p:spPr>
          <a:xfrm>
            <a:off x="0" y="5878300"/>
            <a:ext cx="12191999" cy="979700"/>
          </a:xfrm>
          <a:prstGeom prst="rect">
            <a:avLst/>
          </a:prstGeom>
          <a:noFill/>
          <a:ln>
            <a:noFill/>
          </a:ln>
        </p:spPr>
      </p:pic>
      <p:pic>
        <p:nvPicPr>
          <p:cNvPr id="606" name="Google Shape;606;p36"/>
          <p:cNvPicPr preferRelativeResize="0"/>
          <p:nvPr/>
        </p:nvPicPr>
        <p:blipFill>
          <a:blip r:embed="rId4">
            <a:alphaModFix/>
          </a:blip>
          <a:stretch>
            <a:fillRect/>
          </a:stretch>
        </p:blipFill>
        <p:spPr>
          <a:xfrm>
            <a:off x="4632381" y="6069514"/>
            <a:ext cx="2494226" cy="51018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7"/>
          <p:cNvSpPr txBox="1">
            <a:spLocks noGrp="1"/>
          </p:cNvSpPr>
          <p:nvPr>
            <p:ph type="ctrTitle"/>
          </p:nvPr>
        </p:nvSpPr>
        <p:spPr>
          <a:xfrm>
            <a:off x="299355" y="961231"/>
            <a:ext cx="2680608" cy="95136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PE" sz="3600" b="1"/>
              <a:t>El Operador BETWEEN</a:t>
            </a:r>
            <a:endParaRPr/>
          </a:p>
        </p:txBody>
      </p:sp>
      <p:sp>
        <p:nvSpPr>
          <p:cNvPr id="612" name="Google Shape;612;p37"/>
          <p:cNvSpPr/>
          <p:nvPr/>
        </p:nvSpPr>
        <p:spPr>
          <a:xfrm>
            <a:off x="299352" y="2505675"/>
            <a:ext cx="3810000" cy="12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SELECT</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column_name(s)</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FROM</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table_name</a:t>
            </a:r>
            <a:r>
              <a:rPr lang="es-PE" sz="1800">
                <a:solidFill>
                  <a:schemeClr val="dk1"/>
                </a:solidFill>
                <a:latin typeface="Calibri"/>
                <a:ea typeface="Calibri"/>
                <a:cs typeface="Calibri"/>
                <a:sym typeface="Calibri"/>
              </a:rPr>
              <a:t/>
            </a:r>
            <a:br>
              <a:rPr lang="es-PE" sz="1800">
                <a:solidFill>
                  <a:schemeClr val="dk1"/>
                </a:solidFill>
                <a:latin typeface="Calibri"/>
                <a:ea typeface="Calibri"/>
                <a:cs typeface="Calibri"/>
                <a:sym typeface="Calibri"/>
              </a:rPr>
            </a:br>
            <a:r>
              <a:rPr lang="es-PE" sz="1800" b="0" i="0">
                <a:solidFill>
                  <a:srgbClr val="0000CD"/>
                </a:solidFill>
                <a:latin typeface="Consolas"/>
                <a:ea typeface="Consolas"/>
                <a:cs typeface="Consolas"/>
                <a:sym typeface="Consolas"/>
              </a:rPr>
              <a:t>WHERE</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column_name </a:t>
            </a:r>
            <a:endParaRPr/>
          </a:p>
          <a:p>
            <a:pPr marL="0" marR="0" lvl="0" indent="0" algn="l" rtl="0">
              <a:spcBef>
                <a:spcPts val="0"/>
              </a:spcBef>
              <a:spcAft>
                <a:spcPts val="0"/>
              </a:spcAft>
              <a:buNone/>
            </a:pPr>
            <a:r>
              <a:rPr lang="es-PE" sz="1800" b="0" i="0">
                <a:solidFill>
                  <a:srgbClr val="0000CD"/>
                </a:solidFill>
                <a:latin typeface="Consolas"/>
                <a:ea typeface="Consolas"/>
                <a:cs typeface="Consolas"/>
                <a:sym typeface="Consolas"/>
              </a:rPr>
              <a:t>BETWEEN</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value1</a:t>
            </a:r>
            <a:r>
              <a:rPr lang="es-PE" sz="1800" b="0" i="0">
                <a:solidFill>
                  <a:srgbClr val="000000"/>
                </a:solidFill>
                <a:latin typeface="Consolas"/>
                <a:ea typeface="Consolas"/>
                <a:cs typeface="Consolas"/>
                <a:sym typeface="Consolas"/>
              </a:rPr>
              <a:t> </a:t>
            </a:r>
            <a:r>
              <a:rPr lang="es-PE" sz="1800" b="0" i="0">
                <a:solidFill>
                  <a:srgbClr val="0000CD"/>
                </a:solidFill>
                <a:latin typeface="Consolas"/>
                <a:ea typeface="Consolas"/>
                <a:cs typeface="Consolas"/>
                <a:sym typeface="Consolas"/>
              </a:rPr>
              <a:t>AND</a:t>
            </a:r>
            <a:r>
              <a:rPr lang="es-PE" sz="1800" b="0" i="0">
                <a:solidFill>
                  <a:srgbClr val="000000"/>
                </a:solidFill>
                <a:latin typeface="Consolas"/>
                <a:ea typeface="Consolas"/>
                <a:cs typeface="Consolas"/>
                <a:sym typeface="Consolas"/>
              </a:rPr>
              <a:t> </a:t>
            </a:r>
            <a:r>
              <a:rPr lang="es-PE" sz="1800" b="0" i="1">
                <a:solidFill>
                  <a:srgbClr val="000000"/>
                </a:solidFill>
                <a:latin typeface="Consolas"/>
                <a:ea typeface="Consolas"/>
                <a:cs typeface="Consolas"/>
                <a:sym typeface="Consolas"/>
              </a:rPr>
              <a:t>value2;</a:t>
            </a:r>
            <a:endParaRPr sz="1800">
              <a:solidFill>
                <a:schemeClr val="dk1"/>
              </a:solidFill>
              <a:latin typeface="Calibri"/>
              <a:ea typeface="Calibri"/>
              <a:cs typeface="Calibri"/>
              <a:sym typeface="Calibri"/>
            </a:endParaRPr>
          </a:p>
        </p:txBody>
      </p:sp>
      <p:pic>
        <p:nvPicPr>
          <p:cNvPr id="613" name="Google Shape;613;p37"/>
          <p:cNvPicPr preferRelativeResize="0"/>
          <p:nvPr/>
        </p:nvPicPr>
        <p:blipFill rotWithShape="1">
          <a:blip r:embed="rId3">
            <a:alphaModFix/>
          </a:blip>
          <a:srcRect/>
          <a:stretch/>
        </p:blipFill>
        <p:spPr>
          <a:xfrm>
            <a:off x="4267202" y="1625310"/>
            <a:ext cx="7625443" cy="4161377"/>
          </a:xfrm>
          <a:prstGeom prst="rect">
            <a:avLst/>
          </a:prstGeom>
          <a:noFill/>
          <a:ln>
            <a:noFill/>
          </a:ln>
        </p:spPr>
      </p:pic>
      <p:pic>
        <p:nvPicPr>
          <p:cNvPr id="614" name="Google Shape;614;p37"/>
          <p:cNvPicPr preferRelativeResize="0"/>
          <p:nvPr/>
        </p:nvPicPr>
        <p:blipFill>
          <a:blip r:embed="rId4">
            <a:alphaModFix/>
          </a:blip>
          <a:stretch>
            <a:fillRect/>
          </a:stretch>
        </p:blipFill>
        <p:spPr>
          <a:xfrm>
            <a:off x="0" y="5878300"/>
            <a:ext cx="12191999" cy="979700"/>
          </a:xfrm>
          <a:prstGeom prst="rect">
            <a:avLst/>
          </a:prstGeom>
          <a:noFill/>
          <a:ln>
            <a:noFill/>
          </a:ln>
        </p:spPr>
      </p:pic>
      <p:pic>
        <p:nvPicPr>
          <p:cNvPr id="615" name="Google Shape;615;p37"/>
          <p:cNvPicPr preferRelativeResize="0"/>
          <p:nvPr/>
        </p:nvPicPr>
        <p:blipFill>
          <a:blip r:embed="rId5">
            <a:alphaModFix/>
          </a:blip>
          <a:stretch>
            <a:fillRect/>
          </a:stretch>
        </p:blipFill>
        <p:spPr>
          <a:xfrm>
            <a:off x="4632381" y="6069514"/>
            <a:ext cx="2494226" cy="510183"/>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1801</TotalTime>
  <Words>2462</Words>
  <PresentationFormat>Personalizado</PresentationFormat>
  <Paragraphs>636</Paragraphs>
  <Slides>176</Slides>
  <Notes>136</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176</vt:i4>
      </vt:variant>
    </vt:vector>
  </HeadingPairs>
  <TitlesOfParts>
    <vt:vector size="189" baseType="lpstr">
      <vt:lpstr>Arial</vt:lpstr>
      <vt:lpstr>Nunito Black</vt:lpstr>
      <vt:lpstr>Nunito</vt:lpstr>
      <vt:lpstr>Calibri</vt:lpstr>
      <vt:lpstr>Caveat</vt:lpstr>
      <vt:lpstr>Nunito </vt:lpstr>
      <vt:lpstr>Consolas</vt:lpstr>
      <vt:lpstr>Open Sans</vt:lpstr>
      <vt:lpstr>Verdana</vt:lpstr>
      <vt:lpstr>Montserrat</vt:lpstr>
      <vt:lpstr>Courier New</vt:lpstr>
      <vt:lpstr>Roboto</vt:lpstr>
      <vt:lpstr>Tema de Office</vt:lpstr>
      <vt:lpstr>Diapositiva 1</vt:lpstr>
      <vt:lpstr>Diapositiva 2</vt:lpstr>
      <vt:lpstr>REGLAS DEL JUEGO</vt:lpstr>
      <vt:lpstr>NUESTRO PROGRESO</vt:lpstr>
      <vt:lpstr>Diapositiva 5</vt:lpstr>
      <vt:lpstr>Temario</vt:lpstr>
      <vt:lpstr>Diapositiva 7</vt:lpstr>
      <vt:lpstr>Porque Aprender PYTHON?</vt:lpstr>
      <vt:lpstr>Herramientas a Utilizar</vt:lpstr>
      <vt:lpstr>Características de Python</vt:lpstr>
      <vt:lpstr>En que industria puedo aplicar PYTHON?</vt:lpstr>
      <vt:lpstr>Que versiones existen?</vt:lpstr>
      <vt:lpstr>Que se Puede hacer con PYTHON?</vt:lpstr>
      <vt:lpstr>¿Quiénes usan Python?</vt:lpstr>
      <vt:lpstr>Algunos conceptos importantes</vt:lpstr>
      <vt:lpstr>Algunos conceptos importantes</vt:lpstr>
      <vt:lpstr>Instalación del Interprete de PYTHON</vt:lpstr>
      <vt:lpstr>Instalación de Visual Studio Code &amp; Plugins</vt:lpstr>
      <vt:lpstr>Diapositiva 19</vt:lpstr>
      <vt:lpstr>Diapositiva 20</vt:lpstr>
      <vt:lpstr>Diapositiva 21</vt:lpstr>
      <vt:lpstr>Diapositiva 22</vt:lpstr>
      <vt:lpstr>Diapositiva 23</vt:lpstr>
      <vt:lpstr>Diapositiva 24</vt:lpstr>
      <vt:lpstr>Variables</vt:lpstr>
      <vt:lpstr>Tipo de  datos</vt:lpstr>
      <vt:lpstr>Operadores</vt:lpstr>
      <vt:lpstr>Condicionales</vt:lpstr>
      <vt:lpstr>Condicionales Simples</vt:lpstr>
      <vt:lpstr>Condicionales Multiples</vt:lpstr>
      <vt:lpstr>Bucles</vt:lpstr>
      <vt:lpstr>Bucle for</vt:lpstr>
      <vt:lpstr>Bucle while</vt:lpstr>
      <vt:lpstr>Diapositiva 34</vt:lpstr>
      <vt:lpstr>Colecciones</vt:lpstr>
      <vt:lpstr>Listas</vt:lpstr>
      <vt:lpstr>Diccionarios</vt:lpstr>
      <vt:lpstr>Tuplas</vt:lpstr>
      <vt:lpstr>Conjuntos(Sets)</vt:lpstr>
      <vt:lpstr>Diapositiva 40</vt:lpstr>
      <vt:lpstr>Diapositiva 41</vt:lpstr>
      <vt:lpstr>Excepciones</vt:lpstr>
      <vt:lpstr>Diapositiva 43</vt:lpstr>
      <vt:lpstr>Que es un Entorno Virtual?</vt:lpstr>
      <vt:lpstr>Creando el  Entorno Virtual</vt:lpstr>
      <vt:lpstr>Que es un Paquete?</vt:lpstr>
      <vt:lpstr>Paquetes Mas utilizados en PYTHON</vt:lpstr>
      <vt:lpstr>Uso del Paquete gTTS</vt:lpstr>
      <vt:lpstr>Librerías del Núcleo de Python</vt:lpstr>
      <vt:lpstr>Diapositiva 50</vt:lpstr>
      <vt:lpstr>Diapositiva 51</vt:lpstr>
      <vt:lpstr>POO</vt:lpstr>
      <vt:lpstr>Diapositiva 53</vt:lpstr>
      <vt:lpstr>Diapositiva 54</vt:lpstr>
      <vt:lpstr>Diapositiva 55</vt:lpstr>
      <vt:lpstr>Diapositiva 56</vt:lpstr>
      <vt:lpstr>FLASK</vt:lpstr>
      <vt:lpstr>Diapositiva 58</vt:lpstr>
      <vt:lpstr>Ventajas</vt:lpstr>
      <vt:lpstr>Flask - Sqlalchemy</vt:lpstr>
      <vt:lpstr>Diapositiva 61</vt:lpstr>
      <vt:lpstr>Introducción a las bases de datos</vt:lpstr>
      <vt:lpstr>Objetivos de una BD</vt:lpstr>
      <vt:lpstr>Arquitectura</vt:lpstr>
      <vt:lpstr>Modelos de BD</vt:lpstr>
      <vt:lpstr>Modelo Jerarquico</vt:lpstr>
      <vt:lpstr>Modelo de red</vt:lpstr>
      <vt:lpstr>Modelo entidad relación</vt:lpstr>
      <vt:lpstr>Diagrama entidad Relación</vt:lpstr>
      <vt:lpstr>Diseñando bases de datos</vt:lpstr>
      <vt:lpstr>Diseñando bases de datos</vt:lpstr>
      <vt:lpstr>Diseñando bases de datos</vt:lpstr>
      <vt:lpstr>Diseñando bases de datos</vt:lpstr>
      <vt:lpstr>Diseñando bases de datos</vt:lpstr>
      <vt:lpstr>Diseñando bases de datos</vt:lpstr>
      <vt:lpstr>Diseñando bases de datos</vt:lpstr>
      <vt:lpstr>Diseñando bases de datos</vt:lpstr>
      <vt:lpstr>Diseñando bases de datos</vt:lpstr>
      <vt:lpstr>Diseñando bases de datos</vt:lpstr>
      <vt:lpstr>Diseñando bases de datos</vt:lpstr>
      <vt:lpstr>Diapositiva 81</vt:lpstr>
      <vt:lpstr>Diapositiva 82</vt:lpstr>
      <vt:lpstr>Diapositiva 83</vt:lpstr>
      <vt:lpstr>Diapositiva 84</vt:lpstr>
      <vt:lpstr>Construyamos nuestra primera base de datos</vt:lpstr>
      <vt:lpstr>Diapositiva 86</vt:lpstr>
      <vt:lpstr>Diapositiva 87</vt:lpstr>
      <vt:lpstr>Diapositiva 88</vt:lpstr>
      <vt:lpstr>Diapositiva 89</vt:lpstr>
      <vt:lpstr>Nuestro primer diagrama ER</vt:lpstr>
      <vt:lpstr>Diapositiva 91</vt:lpstr>
      <vt:lpstr>Introducción a T-SQL</vt:lpstr>
      <vt:lpstr>Sentencias Principales</vt:lpstr>
      <vt:lpstr>Diapositiva 94</vt:lpstr>
      <vt:lpstr>Sentencia SELECT</vt:lpstr>
      <vt:lpstr>WHERE</vt:lpstr>
      <vt:lpstr>El operador LIKE</vt:lpstr>
      <vt:lpstr>Operadores AND, OR, NOT</vt:lpstr>
      <vt:lpstr>El Operador BETWEEN</vt:lpstr>
      <vt:lpstr>El Operador BETWEEN</vt:lpstr>
      <vt:lpstr>El Operador ORDER BY</vt:lpstr>
      <vt:lpstr>Sentencia DELETE</vt:lpstr>
      <vt:lpstr>Sentencia UPDATE</vt:lpstr>
      <vt:lpstr>Algebra relacional</vt:lpstr>
      <vt:lpstr>Diapositiva 105</vt:lpstr>
      <vt:lpstr>Diapositiva 106</vt:lpstr>
      <vt:lpstr>Diapositiva 107</vt:lpstr>
      <vt:lpstr>Diapositiva 108</vt:lpstr>
      <vt:lpstr>Diapositiva 109</vt:lpstr>
      <vt:lpstr>Diapositiva 110</vt:lpstr>
      <vt:lpstr>Diapositiva 111</vt:lpstr>
      <vt:lpstr>Diapositiva 112</vt:lpstr>
      <vt:lpstr>Ejercicios con Consultas</vt:lpstr>
      <vt:lpstr>Usuarios y permisos</vt:lpstr>
      <vt:lpstr>Diapositiva 115</vt:lpstr>
      <vt:lpstr>Diapositiva 116</vt:lpstr>
      <vt:lpstr>Diapositiva 117</vt:lpstr>
      <vt:lpstr>Diapositiva 118</vt:lpstr>
      <vt:lpstr>Python + MySQL</vt:lpstr>
      <vt:lpstr>Python + MySQL</vt:lpstr>
      <vt:lpstr>ORM</vt:lpstr>
      <vt:lpstr>SQL Alchemy</vt:lpstr>
      <vt:lpstr>Diapositiva 123</vt:lpstr>
      <vt:lpstr>Modelos</vt:lpstr>
      <vt:lpstr>Diapositiva 125</vt:lpstr>
      <vt:lpstr>Diapositiva 126</vt:lpstr>
      <vt:lpstr>Diapositiva 127</vt:lpstr>
      <vt:lpstr>Diapositiva 128</vt:lpstr>
      <vt:lpstr>Diapositiva 129</vt:lpstr>
      <vt:lpstr>Diapositiva 130</vt:lpstr>
      <vt:lpstr>Diapositiva 131</vt:lpstr>
      <vt:lpstr>Diapositiva 132</vt:lpstr>
      <vt:lpstr>Diapositiva 133</vt:lpstr>
      <vt:lpstr>Diapositiva 134</vt:lpstr>
      <vt:lpstr>Diapositiva 135</vt:lpstr>
      <vt:lpstr>Diapositiva 136</vt:lpstr>
      <vt:lpstr>Apis</vt:lpstr>
      <vt:lpstr>Diapositiva 138</vt:lpstr>
      <vt:lpstr>Diapositiva 139</vt:lpstr>
      <vt:lpstr>Diapositiva 140</vt:lpstr>
      <vt:lpstr>Diapositiva 141</vt:lpstr>
      <vt:lpstr>Diapositiva 142</vt:lpstr>
      <vt:lpstr>Diapositiva 143</vt:lpstr>
      <vt:lpstr>Diapositiva 144</vt:lpstr>
      <vt:lpstr>Diapositiva 145</vt:lpstr>
      <vt:lpstr>Diapositiva 146</vt:lpstr>
      <vt:lpstr>Diapositiva 147</vt:lpstr>
      <vt:lpstr>Diapositiva 148</vt:lpstr>
      <vt:lpstr>Diapositiva 149</vt:lpstr>
      <vt:lpstr>Diapositiva 150</vt:lpstr>
      <vt:lpstr>Diapositiva 151</vt:lpstr>
      <vt:lpstr>Diapositiva 152</vt:lpstr>
      <vt:lpstr>Diapositiva 153</vt:lpstr>
      <vt:lpstr>Diapositiva 154</vt:lpstr>
      <vt:lpstr>Diapositiva 155</vt:lpstr>
      <vt:lpstr>Diapositiva 156</vt:lpstr>
      <vt:lpstr>Diapositiva 157</vt:lpstr>
      <vt:lpstr>Diapositiva 158</vt:lpstr>
      <vt:lpstr>Diapositiva 159</vt:lpstr>
      <vt:lpstr>Diapositiva 160</vt:lpstr>
      <vt:lpstr>Monolítico</vt:lpstr>
      <vt:lpstr>Full Stack</vt:lpstr>
      <vt:lpstr>Tareas Ultima  semana</vt:lpstr>
      <vt:lpstr>Diapositiva 164</vt:lpstr>
      <vt:lpstr>Diapositiva 165</vt:lpstr>
      <vt:lpstr>Diapositiva 166</vt:lpstr>
      <vt:lpstr>Diapositiva 167</vt:lpstr>
      <vt:lpstr>Diapositiva 168</vt:lpstr>
      <vt:lpstr>Diapositiva 169</vt:lpstr>
      <vt:lpstr>Diapositiva 170</vt:lpstr>
      <vt:lpstr>Diapositiva 171</vt:lpstr>
      <vt:lpstr>Diapositiva 172</vt:lpstr>
      <vt:lpstr>Diapositiva 173</vt:lpstr>
      <vt:lpstr>Diapositiva 174</vt:lpstr>
      <vt:lpstr>Diapositiva 175</vt:lpstr>
      <vt:lpstr>Diapositiva 176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Armando Ruiz</dc:creator>
  <cp:lastModifiedBy>Armando Ruiz</cp:lastModifiedBy>
  <cp:revision>197</cp:revision>
  <dcterms:created xsi:type="dcterms:W3CDTF">2022-01-24T17:22:11Z</dcterms:created>
  <dcterms:modified xsi:type="dcterms:W3CDTF">2022-02-22T16:45:06Z</dcterms:modified>
</cp:coreProperties>
</file>